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61" r:id="rId4"/>
    <p:sldId id="262" r:id="rId5"/>
    <p:sldId id="263" r:id="rId6"/>
    <p:sldId id="264" r:id="rId7"/>
    <p:sldId id="267" r:id="rId8"/>
    <p:sldId id="294" r:id="rId9"/>
    <p:sldId id="295" r:id="rId10"/>
    <p:sldId id="296" r:id="rId11"/>
    <p:sldId id="297" r:id="rId12"/>
    <p:sldId id="269" r:id="rId13"/>
    <p:sldId id="270" r:id="rId14"/>
    <p:sldId id="271" r:id="rId15"/>
    <p:sldId id="272" r:id="rId16"/>
    <p:sldId id="273" r:id="rId17"/>
    <p:sldId id="274" r:id="rId18"/>
    <p:sldId id="298" r:id="rId19"/>
    <p:sldId id="276" r:id="rId20"/>
    <p:sldId id="277" r:id="rId21"/>
    <p:sldId id="278" r:id="rId22"/>
    <p:sldId id="279" r:id="rId23"/>
    <p:sldId id="299" r:id="rId24"/>
    <p:sldId id="300" r:id="rId25"/>
    <p:sldId id="301" r:id="rId26"/>
    <p:sldId id="280" r:id="rId27"/>
    <p:sldId id="281" r:id="rId28"/>
    <p:sldId id="282" r:id="rId29"/>
    <p:sldId id="283" r:id="rId30"/>
    <p:sldId id="284" r:id="rId31"/>
    <p:sldId id="285" r:id="rId32"/>
    <p:sldId id="286" r:id="rId33"/>
    <p:sldId id="302" r:id="rId34"/>
    <p:sldId id="303" r:id="rId35"/>
    <p:sldId id="287" r:id="rId36"/>
    <p:sldId id="289" r:id="rId37"/>
    <p:sldId id="290" r:id="rId38"/>
    <p:sldId id="293"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FF00FF"/>
    <a:srgbClr val="800080"/>
    <a:srgbClr val="00FFFF"/>
    <a:srgbClr val="27EED9"/>
    <a:srgbClr val="F7FF36"/>
    <a:srgbClr val="0DFF0B"/>
    <a:srgbClr val="661217"/>
    <a:srgbClr val="660066"/>
    <a:srgbClr val="E8E8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123" d="100"/>
          <a:sy n="123" d="100"/>
        </p:scale>
        <p:origin x="-680"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03160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54707f9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54707f9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a6933bfe0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a6933bfe0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fa51656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9fa51656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fa51656f8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fa51656f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54707f9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54707f9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54707f92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54707f92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6933bfe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6933bfe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fa51656f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fa51656f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6933bfe0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6933bfe0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6933bfe0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6933bfe0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45ea7918a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45ea7918a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6933bfe0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6933bfe0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6933bfe0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6933bfe0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6933bfe0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6933bfe0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6933bfe0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6933bfe0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6933bfe0e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6933bfe0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6974a2c9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6974a2c9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a6933bfe0e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a6933bfe0e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a6933bfe0e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a6933bfe0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6933bfe0e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6933bfe0e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42007db5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a42007db5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6933bfe0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6933bfe0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a6933bfe0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a6933bfe0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a6933bfe0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a6933bfe0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a69351f42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a69351f4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fa51656f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fa51656f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fa51656f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fa51656f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6933bfe0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6933bfe0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Roboto"/>
                <a:ea typeface="Roboto"/>
                <a:cs typeface="Roboto"/>
                <a:sym typeface="Roboto"/>
              </a:defRPr>
            </a:lvl1pPr>
            <a:lvl2pPr lvl="1" algn="r" rtl="0">
              <a:buNone/>
              <a:defRPr sz="1000">
                <a:solidFill>
                  <a:schemeClr val="lt1"/>
                </a:solidFill>
                <a:latin typeface="Roboto"/>
                <a:ea typeface="Roboto"/>
                <a:cs typeface="Roboto"/>
                <a:sym typeface="Roboto"/>
              </a:defRPr>
            </a:lvl2pPr>
            <a:lvl3pPr lvl="2" algn="r" rtl="0">
              <a:buNone/>
              <a:defRPr sz="1000">
                <a:solidFill>
                  <a:schemeClr val="lt1"/>
                </a:solidFill>
                <a:latin typeface="Roboto"/>
                <a:ea typeface="Roboto"/>
                <a:cs typeface="Roboto"/>
                <a:sym typeface="Roboto"/>
              </a:defRPr>
            </a:lvl3pPr>
            <a:lvl4pPr lvl="3" algn="r" rtl="0">
              <a:buNone/>
              <a:defRPr sz="1000">
                <a:solidFill>
                  <a:schemeClr val="lt1"/>
                </a:solidFill>
                <a:latin typeface="Roboto"/>
                <a:ea typeface="Roboto"/>
                <a:cs typeface="Roboto"/>
                <a:sym typeface="Roboto"/>
              </a:defRPr>
            </a:lvl4pPr>
            <a:lvl5pPr lvl="4" algn="r" rtl="0">
              <a:buNone/>
              <a:defRPr sz="1000">
                <a:solidFill>
                  <a:schemeClr val="lt1"/>
                </a:solidFill>
                <a:latin typeface="Roboto"/>
                <a:ea typeface="Roboto"/>
                <a:cs typeface="Roboto"/>
                <a:sym typeface="Roboto"/>
              </a:defRPr>
            </a:lvl5pPr>
            <a:lvl6pPr lvl="5" algn="r" rtl="0">
              <a:buNone/>
              <a:defRPr sz="1000">
                <a:solidFill>
                  <a:schemeClr val="lt1"/>
                </a:solidFill>
                <a:latin typeface="Roboto"/>
                <a:ea typeface="Roboto"/>
                <a:cs typeface="Roboto"/>
                <a:sym typeface="Roboto"/>
              </a:defRPr>
            </a:lvl6pPr>
            <a:lvl7pPr lvl="6" algn="r" rtl="0">
              <a:buNone/>
              <a:defRPr sz="1000">
                <a:solidFill>
                  <a:schemeClr val="lt1"/>
                </a:solidFill>
                <a:latin typeface="Roboto"/>
                <a:ea typeface="Roboto"/>
                <a:cs typeface="Roboto"/>
                <a:sym typeface="Roboto"/>
              </a:defRPr>
            </a:lvl7pPr>
            <a:lvl8pPr lvl="7" algn="r" rtl="0">
              <a:buNone/>
              <a:defRPr sz="1000">
                <a:solidFill>
                  <a:schemeClr val="lt1"/>
                </a:solidFill>
                <a:latin typeface="Roboto"/>
                <a:ea typeface="Roboto"/>
                <a:cs typeface="Roboto"/>
                <a:sym typeface="Roboto"/>
              </a:defRPr>
            </a:lvl8pPr>
            <a:lvl9pPr lvl="8" algn="r" rtl="0">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ata_Encryption_Standard" TargetMode="External"/><Relationship Id="rId4" Type="http://schemas.openxmlformats.org/officeDocument/2006/relationships/hyperlink" Target="https://en.wikipedia.org/wiki/Symmetric-key_algorithm"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EED9"/>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16038" y="124296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smtClean="0">
                <a:latin typeface="Oswald"/>
                <a:ea typeface="Oswald"/>
                <a:cs typeface="Oswald"/>
                <a:sym typeface="Oswald"/>
              </a:rPr>
              <a:t/>
            </a:r>
            <a:br>
              <a:rPr lang="en-GB" dirty="0" smtClean="0">
                <a:latin typeface="Oswald"/>
                <a:ea typeface="Oswald"/>
                <a:cs typeface="Oswald"/>
                <a:sym typeface="Oswald"/>
              </a:rPr>
            </a:br>
            <a:r>
              <a:rPr lang="en-GB" dirty="0">
                <a:latin typeface="Oswald"/>
                <a:ea typeface="Oswald"/>
                <a:cs typeface="Oswald"/>
                <a:sym typeface="Oswald"/>
              </a:rPr>
              <a:t/>
            </a:r>
            <a:br>
              <a:rPr lang="en-GB" dirty="0">
                <a:latin typeface="Oswald"/>
                <a:ea typeface="Oswald"/>
                <a:cs typeface="Oswald"/>
                <a:sym typeface="Oswald"/>
              </a:rPr>
            </a:br>
            <a:r>
              <a:rPr lang="en-GB" dirty="0" smtClean="0">
                <a:solidFill>
                  <a:srgbClr val="10163A"/>
                </a:solidFill>
                <a:latin typeface="Oswald"/>
                <a:ea typeface="Oswald"/>
                <a:cs typeface="Oswald"/>
                <a:sym typeface="Oswald"/>
              </a:rPr>
              <a:t>Advanced </a:t>
            </a:r>
            <a:r>
              <a:rPr lang="en-GB" dirty="0">
                <a:solidFill>
                  <a:srgbClr val="10163A"/>
                </a:solidFill>
                <a:latin typeface="Oswald"/>
                <a:ea typeface="Oswald"/>
                <a:cs typeface="Oswald"/>
                <a:sym typeface="Oswald"/>
              </a:rPr>
              <a:t>Encryption </a:t>
            </a:r>
            <a:r>
              <a:rPr lang="en-GB" dirty="0" smtClean="0">
                <a:solidFill>
                  <a:srgbClr val="10163A"/>
                </a:solidFill>
                <a:latin typeface="Oswald"/>
                <a:ea typeface="Oswald"/>
                <a:cs typeface="Oswald"/>
                <a:sym typeface="Oswald"/>
              </a:rPr>
              <a:t>Standard</a:t>
            </a:r>
            <a:br>
              <a:rPr lang="en-GB" dirty="0" smtClean="0">
                <a:solidFill>
                  <a:srgbClr val="10163A"/>
                </a:solidFill>
                <a:latin typeface="Oswald"/>
                <a:ea typeface="Oswald"/>
                <a:cs typeface="Oswald"/>
                <a:sym typeface="Oswald"/>
              </a:rPr>
            </a:br>
            <a:r>
              <a:rPr lang="en-GB" dirty="0" smtClean="0">
                <a:solidFill>
                  <a:srgbClr val="10163A"/>
                </a:solidFill>
                <a:latin typeface="Oswald"/>
                <a:ea typeface="Oswald"/>
                <a:cs typeface="Oswald"/>
                <a:sym typeface="Oswald"/>
              </a:rPr>
              <a:t>(</a:t>
            </a:r>
            <a:r>
              <a:rPr lang="en-GB" dirty="0">
                <a:solidFill>
                  <a:srgbClr val="10163A"/>
                </a:solidFill>
                <a:latin typeface="Oswald"/>
                <a:ea typeface="Oswald"/>
                <a:cs typeface="Oswald"/>
                <a:sym typeface="Oswald"/>
              </a:rPr>
              <a:t>AES)</a:t>
            </a:r>
            <a:endParaRPr dirty="0">
              <a:solidFill>
                <a:srgbClr val="10163A"/>
              </a:solidFill>
              <a:latin typeface="Oswald"/>
              <a:ea typeface="Oswald"/>
              <a:cs typeface="Oswald"/>
              <a:sym typeface="Oswald"/>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construct state in AES?</a:t>
            </a:r>
            <a:endParaRPr lang="en-US" dirty="0"/>
          </a:p>
        </p:txBody>
      </p:sp>
      <p:sp>
        <p:nvSpPr>
          <p:cNvPr id="3" name="Text Placeholder 2"/>
          <p:cNvSpPr>
            <a:spLocks noGrp="1"/>
          </p:cNvSpPr>
          <p:nvPr>
            <p:ph type="body" idx="1"/>
          </p:nvPr>
        </p:nvSpPr>
        <p:spPr/>
        <p:txBody>
          <a:bodyPr/>
          <a:lstStyle/>
          <a:p>
            <a:pPr marL="114300" indent="0">
              <a:lnSpc>
                <a:spcPct val="150000"/>
              </a:lnSpc>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19363734"/>
              </p:ext>
            </p:extLst>
          </p:nvPr>
        </p:nvGraphicFramePr>
        <p:xfrm>
          <a:off x="516454" y="1400500"/>
          <a:ext cx="6798745" cy="1630679"/>
        </p:xfrm>
        <a:graphic>
          <a:graphicData uri="http://schemas.openxmlformats.org/drawingml/2006/table">
            <a:tbl>
              <a:tblPr firstRow="1" bandRow="1">
                <a:tableStyleId>{5C22544A-7EE6-4342-B048-85BDC9FD1C3A}</a:tableStyleId>
              </a:tblPr>
              <a:tblGrid>
                <a:gridCol w="3146394"/>
                <a:gridCol w="2340444"/>
                <a:gridCol w="1311907"/>
              </a:tblGrid>
              <a:tr h="370840">
                <a:tc>
                  <a:txBody>
                    <a:bodyPr/>
                    <a:lstStyle/>
                    <a:p>
                      <a:pPr algn="ctr"/>
                      <a:r>
                        <a:rPr lang="en-US" dirty="0" smtClean="0"/>
                        <a:t>Key Length (</a:t>
                      </a:r>
                      <a:r>
                        <a:rPr lang="en-US" dirty="0" err="1" smtClean="0"/>
                        <a:t>N</a:t>
                      </a:r>
                      <a:r>
                        <a:rPr lang="en-US" baseline="-25000" dirty="0" err="1" smtClean="0"/>
                        <a:t>k</a:t>
                      </a:r>
                      <a:r>
                        <a:rPr lang="en-US" dirty="0" smtClean="0"/>
                        <a:t>)</a:t>
                      </a:r>
                      <a:r>
                        <a:rPr lang="en-US" baseline="0" dirty="0" smtClean="0"/>
                        <a:t> in words </a:t>
                      </a:r>
                    </a:p>
                    <a:p>
                      <a:pPr algn="ctr"/>
                      <a:r>
                        <a:rPr lang="en-US" baseline="0" dirty="0" smtClean="0"/>
                        <a:t>(1 word = 32 bits or 4 bytes)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No. of Columns in State (</a:t>
                      </a:r>
                      <a:r>
                        <a:rPr lang="en-US" dirty="0" err="1" smtClean="0"/>
                        <a:t>N</a:t>
                      </a:r>
                      <a:r>
                        <a:rPr lang="en-US" baseline="-25000" dirty="0" err="1" smtClean="0"/>
                        <a:t>b</a:t>
                      </a:r>
                      <a:r>
                        <a:rPr lang="en-US" dirty="0" smtClean="0"/>
                        <a:t>)</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Rounds (N</a:t>
                      </a:r>
                      <a:r>
                        <a:rPr lang="en-US" baseline="-25000" dirty="0" smtClean="0"/>
                        <a:t>r</a:t>
                      </a:r>
                      <a:r>
                        <a:rPr lang="en-US" dirty="0" smtClean="0"/>
                        <a:t>)</a:t>
                      </a:r>
                    </a:p>
                    <a:p>
                      <a:pPr algn="ctr"/>
                      <a:endParaRPr lang="en-US" dirty="0"/>
                    </a:p>
                  </a:txBody>
                  <a:tcPr/>
                </a:tc>
              </a:tr>
              <a:tr h="370840">
                <a:tc>
                  <a:txBody>
                    <a:bodyPr/>
                    <a:lstStyle/>
                    <a:p>
                      <a:pPr algn="ctr"/>
                      <a:r>
                        <a:rPr lang="en-US" dirty="0" smtClean="0"/>
                        <a:t>4 (128 bits)</a:t>
                      </a:r>
                      <a:endParaRPr lang="en-US" dirty="0"/>
                    </a:p>
                  </a:txBody>
                  <a:tcPr/>
                </a:tc>
                <a:tc>
                  <a:txBody>
                    <a:bodyPr/>
                    <a:lstStyle/>
                    <a:p>
                      <a:pPr algn="ctr"/>
                      <a:r>
                        <a:rPr lang="en-US" dirty="0" smtClean="0"/>
                        <a:t>4</a:t>
                      </a:r>
                      <a:endParaRPr lang="en-US" dirty="0"/>
                    </a:p>
                  </a:txBody>
                  <a:tcPr/>
                </a:tc>
                <a:tc>
                  <a:txBody>
                    <a:bodyPr/>
                    <a:lstStyle/>
                    <a:p>
                      <a:pPr algn="ctr"/>
                      <a:r>
                        <a:rPr lang="en-US" dirty="0" smtClean="0"/>
                        <a:t>10</a:t>
                      </a:r>
                      <a:endParaRPr lang="en-US" dirty="0"/>
                    </a:p>
                  </a:txBody>
                  <a:tcPr/>
                </a:tc>
              </a:tr>
              <a:tr h="370840">
                <a:tc>
                  <a:txBody>
                    <a:bodyPr/>
                    <a:lstStyle/>
                    <a:p>
                      <a:pPr algn="ctr"/>
                      <a:r>
                        <a:rPr lang="en-US" dirty="0" smtClean="0"/>
                        <a:t>6 (192 bits)</a:t>
                      </a:r>
                      <a:endParaRPr lang="en-US" dirty="0"/>
                    </a:p>
                  </a:txBody>
                  <a:tcPr/>
                </a:tc>
                <a:tc>
                  <a:txBody>
                    <a:bodyPr/>
                    <a:lstStyle/>
                    <a:p>
                      <a:pPr algn="ctr"/>
                      <a:r>
                        <a:rPr lang="en-US" dirty="0" smtClean="0"/>
                        <a:t>6</a:t>
                      </a:r>
                      <a:endParaRPr lang="en-US" dirty="0"/>
                    </a:p>
                  </a:txBody>
                  <a:tcPr/>
                </a:tc>
                <a:tc>
                  <a:txBody>
                    <a:bodyPr/>
                    <a:lstStyle/>
                    <a:p>
                      <a:pPr algn="ctr"/>
                      <a:r>
                        <a:rPr lang="en-US" dirty="0" smtClean="0"/>
                        <a:t>12</a:t>
                      </a:r>
                      <a:endParaRPr lang="en-US" dirty="0"/>
                    </a:p>
                  </a:txBody>
                  <a:tcPr/>
                </a:tc>
              </a:tr>
              <a:tr h="370840">
                <a:tc>
                  <a:txBody>
                    <a:bodyPr/>
                    <a:lstStyle/>
                    <a:p>
                      <a:pPr algn="ctr"/>
                      <a:r>
                        <a:rPr lang="en-US" dirty="0" smtClean="0"/>
                        <a:t>8 (256 bits)</a:t>
                      </a:r>
                      <a:endParaRPr lang="en-US" dirty="0"/>
                    </a:p>
                  </a:txBody>
                  <a:tcPr/>
                </a:tc>
                <a:tc>
                  <a:txBody>
                    <a:bodyPr/>
                    <a:lstStyle/>
                    <a:p>
                      <a:pPr algn="ctr"/>
                      <a:r>
                        <a:rPr lang="en-US" dirty="0" smtClean="0"/>
                        <a:t>8</a:t>
                      </a:r>
                      <a:endParaRPr lang="en-US" dirty="0"/>
                    </a:p>
                  </a:txBody>
                  <a:tcPr/>
                </a:tc>
                <a:tc>
                  <a:txBody>
                    <a:bodyPr/>
                    <a:lstStyle/>
                    <a:p>
                      <a:pPr algn="ctr"/>
                      <a:r>
                        <a:rPr lang="en-US" dirty="0" smtClean="0"/>
                        <a:t>14</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404705439"/>
              </p:ext>
            </p:extLst>
          </p:nvPr>
        </p:nvGraphicFramePr>
        <p:xfrm>
          <a:off x="1227947" y="3511473"/>
          <a:ext cx="4733364" cy="813266"/>
        </p:xfrm>
        <a:graphic>
          <a:graphicData uri="http://schemas.openxmlformats.org/drawingml/2006/table">
            <a:tbl>
              <a:tblPr firstRow="1" bandRow="1">
                <a:tableStyleId>{5C22544A-7EE6-4342-B048-85BDC9FD1C3A}</a:tableStyleId>
              </a:tblPr>
              <a:tblGrid>
                <a:gridCol w="4733364"/>
              </a:tblGrid>
              <a:tr h="813266">
                <a:tc>
                  <a:txBody>
                    <a:bodyPr/>
                    <a:lstStyle/>
                    <a:p>
                      <a:pPr algn="ctr"/>
                      <a:r>
                        <a:rPr lang="en-US" sz="2000" dirty="0" smtClean="0"/>
                        <a:t>Number of Columns in State </a:t>
                      </a:r>
                      <a:r>
                        <a:rPr lang="en-US" sz="2000" dirty="0" err="1" smtClean="0"/>
                        <a:t>N</a:t>
                      </a:r>
                      <a:r>
                        <a:rPr lang="en-US" sz="2000" baseline="-25000" dirty="0" err="1" smtClean="0"/>
                        <a:t>b</a:t>
                      </a:r>
                      <a:r>
                        <a:rPr lang="en-US" sz="2000" baseline="-25000" dirty="0" smtClean="0"/>
                        <a:t> </a:t>
                      </a:r>
                      <a:r>
                        <a:rPr lang="en-US" sz="2000" baseline="0" dirty="0" smtClean="0"/>
                        <a:t>= </a:t>
                      </a:r>
                      <a:r>
                        <a:rPr lang="en-US" sz="2000" dirty="0" err="1" smtClean="0"/>
                        <a:t>N</a:t>
                      </a:r>
                      <a:r>
                        <a:rPr lang="en-US" sz="2000" baseline="-25000" dirty="0" err="1" smtClean="0"/>
                        <a:t>k</a:t>
                      </a:r>
                      <a:r>
                        <a:rPr lang="en-US" sz="2000" baseline="-25000" dirty="0" smtClean="0"/>
                        <a:t> </a:t>
                      </a:r>
                      <a:r>
                        <a:rPr lang="en-US" sz="2000" baseline="0" dirty="0" smtClean="0"/>
                        <a:t>( i.e., Key length in bits / 32) </a:t>
                      </a:r>
                      <a:endParaRPr lang="en-US" sz="2000" baseline="0" dirty="0"/>
                    </a:p>
                  </a:txBody>
                  <a:tcPr/>
                </a:tc>
              </a:tr>
            </a:tbl>
          </a:graphicData>
        </a:graphic>
      </p:graphicFrame>
    </p:spTree>
    <p:extLst>
      <p:ext uri="{BB962C8B-B14F-4D97-AF65-F5344CB8AC3E}">
        <p14:creationId xmlns:p14="http://schemas.microsoft.com/office/powerpoint/2010/main" val="23125187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State with 128-bit Key Length</a:t>
            </a:r>
            <a:endParaRPr lang="en-US" dirty="0"/>
          </a:p>
        </p:txBody>
      </p:sp>
      <p:sp>
        <p:nvSpPr>
          <p:cNvPr id="3" name="Text Placeholder 2"/>
          <p:cNvSpPr>
            <a:spLocks noGrp="1"/>
          </p:cNvSpPr>
          <p:nvPr>
            <p:ph type="body" idx="1"/>
          </p:nvPr>
        </p:nvSpPr>
        <p:spPr/>
        <p:txBody>
          <a:bodyPr/>
          <a:lstStyle/>
          <a:p>
            <a:pPr marL="11430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39032600"/>
              </p:ext>
            </p:extLst>
          </p:nvPr>
        </p:nvGraphicFramePr>
        <p:xfrm>
          <a:off x="495464" y="1410996"/>
          <a:ext cx="6420916" cy="2388896"/>
        </p:xfrm>
        <a:graphic>
          <a:graphicData uri="http://schemas.openxmlformats.org/drawingml/2006/table">
            <a:tbl>
              <a:tblPr firstRow="1" bandRow="1">
                <a:tableStyleId>{5C22544A-7EE6-4342-B048-85BDC9FD1C3A}</a:tableStyleId>
              </a:tblPr>
              <a:tblGrid>
                <a:gridCol w="1605229"/>
                <a:gridCol w="1605229"/>
                <a:gridCol w="1605229"/>
                <a:gridCol w="1605229"/>
              </a:tblGrid>
              <a:tr h="597224">
                <a:tc>
                  <a:txBody>
                    <a:bodyPr/>
                    <a:lstStyle/>
                    <a:p>
                      <a:pPr algn="ctr"/>
                      <a:r>
                        <a:rPr lang="en-US" sz="2000" b="1" smtClean="0">
                          <a:solidFill>
                            <a:schemeClr val="tx1"/>
                          </a:solidFill>
                        </a:rPr>
                        <a:t>S</a:t>
                      </a:r>
                      <a:r>
                        <a:rPr lang="en-US" sz="2000" b="1" baseline="-25000" smtClean="0">
                          <a:solidFill>
                            <a:schemeClr val="tx1"/>
                          </a:solidFill>
                        </a:rPr>
                        <a:t>0,0</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smtClean="0">
                          <a:solidFill>
                            <a:schemeClr val="tx1"/>
                          </a:solidFill>
                        </a:rPr>
                        <a:t>S</a:t>
                      </a:r>
                      <a:r>
                        <a:rPr lang="en-US" sz="2000" b="1" baseline="-25000" smtClean="0">
                          <a:solidFill>
                            <a:schemeClr val="tx1"/>
                          </a:solidFill>
                        </a:rPr>
                        <a:t>0,1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smtClean="0">
                          <a:solidFill>
                            <a:schemeClr val="tx1"/>
                          </a:solidFill>
                        </a:rPr>
                        <a:t>S</a:t>
                      </a:r>
                      <a:r>
                        <a:rPr lang="en-US" sz="2000" b="1" baseline="-25000" dirty="0" smtClean="0">
                          <a:solidFill>
                            <a:schemeClr val="tx1"/>
                          </a:solidFill>
                        </a:rPr>
                        <a:t>0,2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smtClean="0">
                          <a:solidFill>
                            <a:schemeClr val="tx1"/>
                          </a:solidFill>
                        </a:rPr>
                        <a:t>S</a:t>
                      </a:r>
                      <a:r>
                        <a:rPr lang="en-US" sz="2000" b="1" baseline="-25000" dirty="0" smtClean="0">
                          <a:solidFill>
                            <a:schemeClr val="tx1"/>
                          </a:solidFill>
                        </a:rPr>
                        <a:t>0,3</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r>
              <a:tr h="597224">
                <a:tc>
                  <a:txBody>
                    <a:bodyPr/>
                    <a:lstStyle/>
                    <a:p>
                      <a:pPr algn="ctr"/>
                      <a:r>
                        <a:rPr lang="en-US" sz="2000" b="1" dirty="0" smtClean="0">
                          <a:solidFill>
                            <a:schemeClr val="tx1"/>
                          </a:solidFill>
                        </a:rPr>
                        <a:t>S</a:t>
                      </a:r>
                      <a:r>
                        <a:rPr lang="en-US" sz="2000" b="1" baseline="-25000" dirty="0" smtClean="0">
                          <a:solidFill>
                            <a:schemeClr val="tx1"/>
                          </a:solidFill>
                        </a:rPr>
                        <a:t>1,0</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chemeClr val="tx1"/>
                          </a:solidFill>
                        </a:rPr>
                        <a:t>S</a:t>
                      </a:r>
                      <a:r>
                        <a:rPr lang="en-US" sz="2000" b="1" baseline="-25000" dirty="0" smtClean="0">
                          <a:solidFill>
                            <a:schemeClr val="tx1"/>
                          </a:solidFill>
                        </a:rPr>
                        <a:t>1,1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chemeClr val="tx1"/>
                          </a:solidFill>
                        </a:rPr>
                        <a:t>S</a:t>
                      </a:r>
                      <a:r>
                        <a:rPr lang="en-US" sz="2000" b="1" baseline="-25000" dirty="0" smtClean="0">
                          <a:solidFill>
                            <a:schemeClr val="tx1"/>
                          </a:solidFill>
                        </a:rPr>
                        <a:t>1,2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chemeClr val="tx1"/>
                          </a:solidFill>
                        </a:rPr>
                        <a:t>S</a:t>
                      </a:r>
                      <a:r>
                        <a:rPr lang="en-US" sz="2000" b="1" baseline="-25000" dirty="0" smtClean="0">
                          <a:solidFill>
                            <a:schemeClr val="tx1"/>
                          </a:solidFill>
                        </a:rPr>
                        <a:t>1,3</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97224">
                <a:tc>
                  <a:txBody>
                    <a:bodyPr/>
                    <a:lstStyle/>
                    <a:p>
                      <a:pPr algn="ctr"/>
                      <a:r>
                        <a:rPr lang="en-US" sz="2000" b="1" dirty="0" smtClean="0">
                          <a:solidFill>
                            <a:schemeClr val="tx1"/>
                          </a:solidFill>
                        </a:rPr>
                        <a:t>S</a:t>
                      </a:r>
                      <a:r>
                        <a:rPr lang="en-US" sz="2000" b="1" baseline="-25000" dirty="0" smtClean="0">
                          <a:solidFill>
                            <a:schemeClr val="tx1"/>
                          </a:solidFill>
                        </a:rPr>
                        <a:t>2,0</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chemeClr val="tx1"/>
                          </a:solidFill>
                        </a:rPr>
                        <a:t>S</a:t>
                      </a:r>
                      <a:r>
                        <a:rPr lang="en-US" sz="2000" b="1" baseline="-25000" dirty="0" smtClean="0">
                          <a:solidFill>
                            <a:schemeClr val="tx1"/>
                          </a:solidFill>
                        </a:rPr>
                        <a:t>2,1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chemeClr val="tx1"/>
                          </a:solidFill>
                        </a:rPr>
                        <a:t>S</a:t>
                      </a:r>
                      <a:r>
                        <a:rPr lang="en-US" sz="2000" b="1" baseline="-25000" dirty="0" smtClean="0">
                          <a:solidFill>
                            <a:schemeClr val="tx1"/>
                          </a:solidFill>
                        </a:rPr>
                        <a:t>2,2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chemeClr val="tx1"/>
                          </a:solidFill>
                        </a:rPr>
                        <a:t>S</a:t>
                      </a:r>
                      <a:r>
                        <a:rPr lang="en-US" sz="2000" b="1" baseline="-25000" dirty="0" smtClean="0">
                          <a:solidFill>
                            <a:schemeClr val="tx1"/>
                          </a:solidFill>
                        </a:rPr>
                        <a:t>2,3</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97224">
                <a:tc>
                  <a:txBody>
                    <a:bodyPr/>
                    <a:lstStyle/>
                    <a:p>
                      <a:pPr algn="ctr"/>
                      <a:r>
                        <a:rPr lang="en-US" sz="2000" b="1" dirty="0" smtClean="0">
                          <a:solidFill>
                            <a:schemeClr val="tx1"/>
                          </a:solidFill>
                        </a:rPr>
                        <a:t>S</a:t>
                      </a:r>
                      <a:r>
                        <a:rPr lang="en-US" sz="2000" b="1" baseline="-25000" dirty="0" smtClean="0">
                          <a:solidFill>
                            <a:schemeClr val="tx1"/>
                          </a:solidFill>
                        </a:rPr>
                        <a:t>3,0</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chemeClr val="tx1"/>
                          </a:solidFill>
                        </a:rPr>
                        <a:t>S</a:t>
                      </a:r>
                      <a:r>
                        <a:rPr lang="en-US" sz="2000" b="1" baseline="-25000" dirty="0" smtClean="0">
                          <a:solidFill>
                            <a:schemeClr val="tx1"/>
                          </a:solidFill>
                        </a:rPr>
                        <a:t>3,1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chemeClr val="tx1"/>
                          </a:solidFill>
                        </a:rPr>
                        <a:t>S</a:t>
                      </a:r>
                      <a:r>
                        <a:rPr lang="en-US" sz="2000" b="1" baseline="-25000" dirty="0" smtClean="0">
                          <a:solidFill>
                            <a:schemeClr val="tx1"/>
                          </a:solidFill>
                        </a:rPr>
                        <a:t>3,2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chemeClr val="tx1"/>
                          </a:solidFill>
                        </a:rPr>
                        <a:t>S</a:t>
                      </a:r>
                      <a:r>
                        <a:rPr lang="en-US" sz="2000" b="1" baseline="-25000" dirty="0" smtClean="0">
                          <a:solidFill>
                            <a:schemeClr val="tx1"/>
                          </a:solidFill>
                        </a:rPr>
                        <a:t>3,3</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386900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270425" y="2366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Schematic Diagram of AES Structure</a:t>
            </a:r>
            <a:endParaRPr/>
          </a:p>
        </p:txBody>
      </p:sp>
      <p:sp>
        <p:nvSpPr>
          <p:cNvPr id="163" name="Google Shape;163;p26"/>
          <p:cNvSpPr txBox="1">
            <a:spLocks noGrp="1"/>
          </p:cNvSpPr>
          <p:nvPr>
            <p:ph type="body" idx="1"/>
          </p:nvPr>
        </p:nvSpPr>
        <p:spPr>
          <a:xfrm>
            <a:off x="311700" y="877450"/>
            <a:ext cx="8520600" cy="3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rgbClr val="666666"/>
              </a:solidFill>
              <a:highlight>
                <a:srgbClr val="FFFFFF"/>
              </a:highlight>
            </a:endParaRPr>
          </a:p>
          <a:p>
            <a:pPr marL="0" lvl="0" indent="0" algn="l" rtl="0">
              <a:spcBef>
                <a:spcPts val="500"/>
              </a:spcBef>
              <a:spcAft>
                <a:spcPts val="0"/>
              </a:spcAft>
              <a:buNone/>
            </a:pPr>
            <a:endParaRPr sz="1500">
              <a:solidFill>
                <a:srgbClr val="666666"/>
              </a:solidFill>
              <a:highlight>
                <a:srgbClr val="FFFFFF"/>
              </a:highlight>
            </a:endParaRPr>
          </a:p>
          <a:p>
            <a:pPr marL="0" lvl="0" indent="0" algn="l" rtl="0">
              <a:spcBef>
                <a:spcPts val="500"/>
              </a:spcBef>
              <a:spcAft>
                <a:spcPts val="1600"/>
              </a:spcAft>
              <a:buNone/>
            </a:pPr>
            <a:endParaRPr/>
          </a:p>
        </p:txBody>
      </p:sp>
      <p:pic>
        <p:nvPicPr>
          <p:cNvPr id="164" name="Google Shape;164;p26"/>
          <p:cNvPicPr preferRelativeResize="0"/>
          <p:nvPr/>
        </p:nvPicPr>
        <p:blipFill rotWithShape="1">
          <a:blip r:embed="rId3">
            <a:alphaModFix/>
          </a:blip>
          <a:srcRect l="18883" t="27244" r="25659" b="4215"/>
          <a:stretch/>
        </p:blipFill>
        <p:spPr>
          <a:xfrm>
            <a:off x="1408700" y="1054700"/>
            <a:ext cx="5071248" cy="35253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652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Flowchart of AES Algorithm </a:t>
            </a:r>
            <a:endParaRPr/>
          </a:p>
        </p:txBody>
      </p:sp>
      <p:sp>
        <p:nvSpPr>
          <p:cNvPr id="170" name="Google Shape;170;p27"/>
          <p:cNvSpPr txBox="1">
            <a:spLocks noGrp="1"/>
          </p:cNvSpPr>
          <p:nvPr>
            <p:ph type="body" idx="1"/>
          </p:nvPr>
        </p:nvSpPr>
        <p:spPr>
          <a:xfrm>
            <a:off x="311700" y="608375"/>
            <a:ext cx="8520600" cy="396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1" name="Google Shape;171;p27"/>
          <p:cNvPicPr preferRelativeResize="0"/>
          <p:nvPr/>
        </p:nvPicPr>
        <p:blipFill rotWithShape="1">
          <a:blip r:embed="rId3">
            <a:alphaModFix/>
          </a:blip>
          <a:srcRect l="4500" t="6362" r="1927" b="8805"/>
          <a:stretch/>
        </p:blipFill>
        <p:spPr>
          <a:xfrm>
            <a:off x="1678325" y="673075"/>
            <a:ext cx="4154699" cy="42071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490249" y="1543050"/>
            <a:ext cx="7559619" cy="17110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b="1" dirty="0" smtClean="0">
                <a:solidFill>
                  <a:srgbClr val="10163A"/>
                </a:solidFill>
              </a:rPr>
              <a:t>DETAILS OF ENCRYPTION PROCESS</a:t>
            </a:r>
            <a:endParaRPr sz="3200" b="1" dirty="0">
              <a:solidFill>
                <a:srgbClr val="10163A"/>
              </a:solidFill>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Encryption </a:t>
            </a:r>
            <a:r>
              <a:rPr lang="en-GB" dirty="0" smtClean="0"/>
              <a:t>Process (1/3)</a:t>
            </a:r>
            <a:endParaRPr dirty="0"/>
          </a:p>
        </p:txBody>
      </p:sp>
      <p:sp>
        <p:nvSpPr>
          <p:cNvPr id="182" name="Google Shape;182;p2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666666"/>
                </a:solidFill>
              </a:rPr>
              <a:t>AES basically repeats four major functions to encrypt data. It takes 128 bit block of data and a key and gives a </a:t>
            </a:r>
            <a:r>
              <a:rPr lang="en-GB" dirty="0" smtClean="0">
                <a:solidFill>
                  <a:srgbClr val="666666"/>
                </a:solidFill>
              </a:rPr>
              <a:t>cipher text </a:t>
            </a:r>
            <a:r>
              <a:rPr lang="en-GB" dirty="0">
                <a:solidFill>
                  <a:srgbClr val="666666"/>
                </a:solidFill>
              </a:rPr>
              <a:t>as output. The functions it performs are as follows :</a:t>
            </a:r>
            <a:endParaRPr dirty="0">
              <a:solidFill>
                <a:srgbClr val="666666"/>
              </a:solidFill>
            </a:endParaRPr>
          </a:p>
          <a:p>
            <a:pPr marL="457200" lvl="0" indent="-342900" algn="l" rtl="0">
              <a:spcBef>
                <a:spcPts val="1600"/>
              </a:spcBef>
              <a:spcAft>
                <a:spcPts val="0"/>
              </a:spcAft>
              <a:buClr>
                <a:srgbClr val="666666"/>
              </a:buClr>
              <a:buSzPts val="1800"/>
              <a:buChar char="●"/>
            </a:pPr>
            <a:r>
              <a:rPr lang="en-GB" b="1" dirty="0">
                <a:solidFill>
                  <a:srgbClr val="008000"/>
                </a:solidFill>
              </a:rPr>
              <a:t>Byte Substitution</a:t>
            </a:r>
            <a:endParaRPr b="1" dirty="0">
              <a:solidFill>
                <a:srgbClr val="008000"/>
              </a:solidFill>
            </a:endParaRPr>
          </a:p>
          <a:p>
            <a:pPr marL="457200" lvl="0" indent="-342900" algn="l" rtl="0">
              <a:spcBef>
                <a:spcPts val="0"/>
              </a:spcBef>
              <a:spcAft>
                <a:spcPts val="0"/>
              </a:spcAft>
              <a:buClr>
                <a:srgbClr val="666666"/>
              </a:buClr>
              <a:buSzPts val="1800"/>
              <a:buChar char="●"/>
            </a:pPr>
            <a:r>
              <a:rPr lang="en-GB" b="1" dirty="0">
                <a:solidFill>
                  <a:srgbClr val="0000FF"/>
                </a:solidFill>
              </a:rPr>
              <a:t>Shift Rows</a:t>
            </a:r>
            <a:endParaRPr b="1" dirty="0">
              <a:solidFill>
                <a:srgbClr val="0000FF"/>
              </a:solidFill>
            </a:endParaRPr>
          </a:p>
          <a:p>
            <a:pPr marL="457200" lvl="0" indent="-342900" algn="l" rtl="0">
              <a:spcBef>
                <a:spcPts val="0"/>
              </a:spcBef>
              <a:spcAft>
                <a:spcPts val="0"/>
              </a:spcAft>
              <a:buClr>
                <a:srgbClr val="666666"/>
              </a:buClr>
              <a:buSzPts val="1800"/>
              <a:buChar char="●"/>
            </a:pPr>
            <a:r>
              <a:rPr lang="en-GB" b="1" dirty="0" smtClean="0">
                <a:solidFill>
                  <a:srgbClr val="FF6600"/>
                </a:solidFill>
              </a:rPr>
              <a:t>Mix Columns</a:t>
            </a:r>
            <a:endParaRPr b="1" dirty="0">
              <a:solidFill>
                <a:srgbClr val="FF6600"/>
              </a:solidFill>
            </a:endParaRPr>
          </a:p>
          <a:p>
            <a:pPr marL="457200" lvl="0" indent="-342900" algn="l" rtl="0">
              <a:spcBef>
                <a:spcPts val="0"/>
              </a:spcBef>
              <a:spcAft>
                <a:spcPts val="0"/>
              </a:spcAft>
              <a:buClr>
                <a:srgbClr val="666666"/>
              </a:buClr>
              <a:buSzPts val="1800"/>
              <a:buChar char="●"/>
            </a:pPr>
            <a:r>
              <a:rPr lang="en-GB" b="1" dirty="0" smtClean="0">
                <a:solidFill>
                  <a:srgbClr val="660066"/>
                </a:solidFill>
              </a:rPr>
              <a:t>Add round key</a:t>
            </a:r>
            <a:endParaRPr b="1" dirty="0">
              <a:solidFill>
                <a:srgbClr val="660066"/>
              </a:solidFill>
            </a:endParaRPr>
          </a:p>
        </p:txBody>
      </p:sp>
      <p:pic>
        <p:nvPicPr>
          <p:cNvPr id="183" name="Google Shape;183;p29"/>
          <p:cNvPicPr preferRelativeResize="0"/>
          <p:nvPr/>
        </p:nvPicPr>
        <p:blipFill rotWithShape="1">
          <a:blip r:embed="rId3">
            <a:alphaModFix/>
          </a:blip>
          <a:srcRect l="18418" t="32594" r="40247" b="12290"/>
          <a:stretch/>
        </p:blipFill>
        <p:spPr>
          <a:xfrm>
            <a:off x="3157450" y="2127050"/>
            <a:ext cx="3115598" cy="23366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311700" y="178825"/>
            <a:ext cx="8520600" cy="607800"/>
          </a:xfrm>
          <a:prstGeom prst="rect">
            <a:avLst/>
          </a:prstGeom>
        </p:spPr>
        <p:txBody>
          <a:bodyPr spcFirstLastPara="1" wrap="square" lIns="91425" tIns="91425" rIns="91425" bIns="91425" anchor="t" anchorCtr="0">
            <a:noAutofit/>
          </a:bodyPr>
          <a:lstStyle/>
          <a:p>
            <a:pPr lvl="0"/>
            <a:r>
              <a:rPr lang="en-GB" dirty="0"/>
              <a:t>Encryption Process </a:t>
            </a:r>
            <a:r>
              <a:rPr lang="en-GB" dirty="0" smtClean="0"/>
              <a:t>(2/</a:t>
            </a:r>
            <a:r>
              <a:rPr lang="en-GB" dirty="0"/>
              <a:t>3)</a:t>
            </a:r>
            <a:endParaRPr dirty="0"/>
          </a:p>
        </p:txBody>
      </p:sp>
      <p:sp>
        <p:nvSpPr>
          <p:cNvPr id="189" name="Google Shape;189;p30"/>
          <p:cNvSpPr txBox="1">
            <a:spLocks noGrp="1"/>
          </p:cNvSpPr>
          <p:nvPr>
            <p:ph type="body" idx="1"/>
          </p:nvPr>
        </p:nvSpPr>
        <p:spPr>
          <a:xfrm>
            <a:off x="311700" y="786625"/>
            <a:ext cx="8520600" cy="3107739"/>
          </a:xfrm>
          <a:prstGeom prst="rect">
            <a:avLst/>
          </a:prstGeom>
        </p:spPr>
        <p:txBody>
          <a:bodyPr spcFirstLastPara="1" wrap="square" lIns="91425" tIns="91425" rIns="91425" bIns="91425" anchor="t" anchorCtr="0">
            <a:noAutofit/>
          </a:bodyPr>
          <a:lstStyle/>
          <a:p>
            <a:pPr marL="457200" lvl="0" indent="-317500" algn="l" rtl="0">
              <a:spcBef>
                <a:spcPts val="1400"/>
              </a:spcBef>
              <a:spcAft>
                <a:spcPts val="0"/>
              </a:spcAft>
              <a:buClr>
                <a:srgbClr val="666666"/>
              </a:buClr>
              <a:buSzPts val="1400"/>
              <a:buChar char="●"/>
            </a:pPr>
            <a:r>
              <a:rPr lang="en-GB" sz="1400" b="1" dirty="0">
                <a:solidFill>
                  <a:srgbClr val="008000"/>
                </a:solidFill>
              </a:rPr>
              <a:t>Byte Substitution (</a:t>
            </a:r>
            <a:r>
              <a:rPr lang="en-GB" sz="1400" b="1" dirty="0" err="1">
                <a:solidFill>
                  <a:srgbClr val="008000"/>
                </a:solidFill>
              </a:rPr>
              <a:t>SubBytes</a:t>
            </a:r>
            <a:r>
              <a:rPr lang="en-GB" sz="1400" b="1" dirty="0">
                <a:solidFill>
                  <a:srgbClr val="008000"/>
                </a:solidFill>
              </a:rPr>
              <a:t>)</a:t>
            </a:r>
            <a:endParaRPr sz="1400" b="1" dirty="0">
              <a:solidFill>
                <a:srgbClr val="008000"/>
              </a:solidFill>
            </a:endParaRPr>
          </a:p>
          <a:p>
            <a:pPr marL="482600" marR="25400" lvl="0" indent="0" algn="just" rtl="0">
              <a:spcBef>
                <a:spcPts val="600"/>
              </a:spcBef>
              <a:spcAft>
                <a:spcPts val="0"/>
              </a:spcAft>
              <a:buNone/>
            </a:pPr>
            <a:r>
              <a:rPr lang="en-GB" sz="1400" dirty="0">
                <a:solidFill>
                  <a:srgbClr val="666666"/>
                </a:solidFill>
              </a:rPr>
              <a:t>The 16 input bytes </a:t>
            </a:r>
            <a:r>
              <a:rPr lang="en-GB" sz="1400" dirty="0" smtClean="0">
                <a:solidFill>
                  <a:srgbClr val="666666"/>
                </a:solidFill>
              </a:rPr>
              <a:t>(for 128-bit key) are </a:t>
            </a:r>
            <a:r>
              <a:rPr lang="en-GB" sz="1400" dirty="0">
                <a:solidFill>
                  <a:srgbClr val="666666"/>
                </a:solidFill>
              </a:rPr>
              <a:t>substituted by looking up a fixed table (S-box) given in </a:t>
            </a:r>
            <a:r>
              <a:rPr lang="en-GB" sz="1400" dirty="0" smtClean="0">
                <a:solidFill>
                  <a:srgbClr val="666666"/>
                </a:solidFill>
              </a:rPr>
              <a:t>the design</a:t>
            </a:r>
            <a:r>
              <a:rPr lang="en-GB" sz="1400" dirty="0">
                <a:solidFill>
                  <a:srgbClr val="666666"/>
                </a:solidFill>
              </a:rPr>
              <a:t>. The result is in a matrix of four rows and four columns.</a:t>
            </a:r>
            <a:endParaRPr sz="1400" dirty="0">
              <a:solidFill>
                <a:srgbClr val="666666"/>
              </a:solidFill>
            </a:endParaRPr>
          </a:p>
          <a:p>
            <a:pPr marL="457200" lvl="0" indent="-317500" algn="l" rtl="0">
              <a:spcBef>
                <a:spcPts val="1400"/>
              </a:spcBef>
              <a:spcAft>
                <a:spcPts val="0"/>
              </a:spcAft>
              <a:buClr>
                <a:srgbClr val="666666"/>
              </a:buClr>
              <a:buSzPts val="1400"/>
              <a:buChar char="●"/>
            </a:pPr>
            <a:r>
              <a:rPr lang="en-GB" sz="1400" b="1" dirty="0">
                <a:solidFill>
                  <a:srgbClr val="0000FF"/>
                </a:solidFill>
              </a:rPr>
              <a:t>Shift rows</a:t>
            </a:r>
            <a:endParaRPr sz="1400" b="1" dirty="0">
              <a:solidFill>
                <a:srgbClr val="0000FF"/>
              </a:solidFill>
            </a:endParaRPr>
          </a:p>
          <a:p>
            <a:pPr marL="482600" marR="25400" lvl="0" indent="0" algn="just" rtl="0">
              <a:spcBef>
                <a:spcPts val="600"/>
              </a:spcBef>
              <a:spcAft>
                <a:spcPts val="0"/>
              </a:spcAft>
              <a:buNone/>
            </a:pPr>
            <a:r>
              <a:rPr lang="en-GB" sz="1400" dirty="0">
                <a:solidFill>
                  <a:srgbClr val="666666"/>
                </a:solidFill>
              </a:rPr>
              <a:t>Each of the four rows of the matrix is shifted to the left. Any entries that ‘fall off’ are re-inserted on the right side of the row. The shift is carried out as follows −</a:t>
            </a:r>
            <a:endParaRPr sz="1400" dirty="0">
              <a:solidFill>
                <a:srgbClr val="666666"/>
              </a:solidFill>
            </a:endParaRPr>
          </a:p>
          <a:p>
            <a:pPr marL="914400" lvl="0" indent="-317500" algn="l" rtl="0">
              <a:spcBef>
                <a:spcPts val="700"/>
              </a:spcBef>
              <a:spcAft>
                <a:spcPts val="0"/>
              </a:spcAft>
              <a:buClr>
                <a:srgbClr val="666666"/>
              </a:buClr>
              <a:buSzPts val="1400"/>
              <a:buFont typeface="Roboto"/>
              <a:buChar char="➢"/>
            </a:pPr>
            <a:r>
              <a:rPr lang="en-GB" sz="1200" dirty="0">
                <a:solidFill>
                  <a:srgbClr val="666666"/>
                </a:solidFill>
              </a:rPr>
              <a:t>First row is not shifted.</a:t>
            </a:r>
            <a:endParaRPr sz="1400" dirty="0">
              <a:solidFill>
                <a:srgbClr val="666666"/>
              </a:solidFill>
            </a:endParaRPr>
          </a:p>
          <a:p>
            <a:pPr marL="914400" lvl="0" indent="-317500" algn="l" rtl="0">
              <a:spcBef>
                <a:spcPts val="0"/>
              </a:spcBef>
              <a:spcAft>
                <a:spcPts val="0"/>
              </a:spcAft>
              <a:buClr>
                <a:srgbClr val="666666"/>
              </a:buClr>
              <a:buSzPts val="1400"/>
              <a:buFont typeface="Roboto"/>
              <a:buChar char="➢"/>
            </a:pPr>
            <a:r>
              <a:rPr lang="en-GB" sz="1200" dirty="0">
                <a:solidFill>
                  <a:srgbClr val="666666"/>
                </a:solidFill>
              </a:rPr>
              <a:t>Second row is shifted one (byte) position to the left.</a:t>
            </a:r>
            <a:endParaRPr sz="1400" dirty="0">
              <a:solidFill>
                <a:srgbClr val="666666"/>
              </a:solidFill>
            </a:endParaRPr>
          </a:p>
          <a:p>
            <a:pPr marL="914400" lvl="0" indent="-317500" algn="l" rtl="0">
              <a:spcBef>
                <a:spcPts val="0"/>
              </a:spcBef>
              <a:spcAft>
                <a:spcPts val="0"/>
              </a:spcAft>
              <a:buClr>
                <a:srgbClr val="666666"/>
              </a:buClr>
              <a:buSzPts val="1400"/>
              <a:buFont typeface="Roboto"/>
              <a:buChar char="➢"/>
            </a:pPr>
            <a:r>
              <a:rPr lang="en-GB" sz="1200" dirty="0">
                <a:solidFill>
                  <a:srgbClr val="666666"/>
                </a:solidFill>
              </a:rPr>
              <a:t>Third row is shifted two positions to the left.</a:t>
            </a:r>
            <a:endParaRPr sz="1200" dirty="0">
              <a:solidFill>
                <a:srgbClr val="666666"/>
              </a:solidFill>
            </a:endParaRPr>
          </a:p>
          <a:p>
            <a:pPr marL="914400" lvl="0" indent="-304800" algn="l" rtl="0">
              <a:spcBef>
                <a:spcPts val="0"/>
              </a:spcBef>
              <a:spcAft>
                <a:spcPts val="0"/>
              </a:spcAft>
              <a:buClr>
                <a:srgbClr val="666666"/>
              </a:buClr>
              <a:buSzPts val="1200"/>
              <a:buFont typeface="Roboto"/>
              <a:buChar char="➢"/>
            </a:pPr>
            <a:r>
              <a:rPr lang="en-GB" sz="1200" dirty="0">
                <a:solidFill>
                  <a:srgbClr val="666666"/>
                </a:solidFill>
              </a:rPr>
              <a:t>Fourth row is shifted three positions to the left.</a:t>
            </a:r>
            <a:endParaRPr sz="1200" dirty="0">
              <a:solidFill>
                <a:srgbClr val="666666"/>
              </a:solidFill>
            </a:endParaRPr>
          </a:p>
          <a:p>
            <a:pPr marL="914400" lvl="0" indent="-304800" algn="l" rtl="0">
              <a:spcBef>
                <a:spcPts val="0"/>
              </a:spcBef>
              <a:spcAft>
                <a:spcPts val="0"/>
              </a:spcAft>
              <a:buClr>
                <a:srgbClr val="666666"/>
              </a:buClr>
              <a:buSzPts val="1200"/>
              <a:buFont typeface="Roboto"/>
              <a:buChar char="➢"/>
            </a:pPr>
            <a:r>
              <a:rPr lang="en-GB" sz="1200" dirty="0">
                <a:solidFill>
                  <a:srgbClr val="666666"/>
                </a:solidFill>
              </a:rPr>
              <a:t>The result is a new matrix consisting of the same 16 bytes but shifted </a:t>
            </a:r>
            <a:r>
              <a:rPr lang="en-GB" sz="1200" dirty="0" smtClean="0">
                <a:solidFill>
                  <a:srgbClr val="666666"/>
                </a:solidFill>
              </a:rPr>
              <a:t>with respect </a:t>
            </a:r>
            <a:r>
              <a:rPr lang="en-GB" sz="1200" dirty="0">
                <a:solidFill>
                  <a:srgbClr val="666666"/>
                </a:solidFill>
              </a:rPr>
              <a:t>to each other</a:t>
            </a:r>
            <a:r>
              <a:rPr lang="en-GB" sz="1200" dirty="0" smtClean="0">
                <a:solidFill>
                  <a:srgbClr val="666666"/>
                </a:solidFill>
              </a:rPr>
              <a:t>.</a:t>
            </a:r>
            <a:endParaRPr sz="1200" dirty="0">
              <a:solidFill>
                <a:srgbClr val="666666"/>
              </a:solidFill>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311700" y="178825"/>
            <a:ext cx="8520600" cy="607800"/>
          </a:xfrm>
          <a:prstGeom prst="rect">
            <a:avLst/>
          </a:prstGeom>
        </p:spPr>
        <p:txBody>
          <a:bodyPr spcFirstLastPara="1" wrap="square" lIns="91425" tIns="91425" rIns="91425" bIns="91425" anchor="t" anchorCtr="0">
            <a:noAutofit/>
          </a:bodyPr>
          <a:lstStyle/>
          <a:p>
            <a:pPr lvl="0"/>
            <a:r>
              <a:rPr lang="en-GB" dirty="0"/>
              <a:t>Encryption Process </a:t>
            </a:r>
            <a:r>
              <a:rPr lang="en-GB" dirty="0" smtClean="0"/>
              <a:t>(3/</a:t>
            </a:r>
            <a:r>
              <a:rPr lang="en-GB" dirty="0"/>
              <a:t>3)</a:t>
            </a:r>
            <a:endParaRPr dirty="0"/>
          </a:p>
        </p:txBody>
      </p:sp>
      <p:sp>
        <p:nvSpPr>
          <p:cNvPr id="195" name="Google Shape;195;p31"/>
          <p:cNvSpPr txBox="1">
            <a:spLocks noGrp="1"/>
          </p:cNvSpPr>
          <p:nvPr>
            <p:ph type="body" idx="1"/>
          </p:nvPr>
        </p:nvSpPr>
        <p:spPr>
          <a:xfrm>
            <a:off x="311700" y="786625"/>
            <a:ext cx="8520600" cy="2981776"/>
          </a:xfrm>
          <a:prstGeom prst="rect">
            <a:avLst/>
          </a:prstGeom>
        </p:spPr>
        <p:txBody>
          <a:bodyPr spcFirstLastPara="1" wrap="square" lIns="91425" tIns="91425" rIns="91425" bIns="91425" anchor="t" anchorCtr="0">
            <a:noAutofit/>
          </a:bodyPr>
          <a:lstStyle/>
          <a:p>
            <a:pPr marL="457200" lvl="0" indent="-330200" algn="l" rtl="0">
              <a:spcBef>
                <a:spcPts val="1400"/>
              </a:spcBef>
              <a:spcAft>
                <a:spcPts val="0"/>
              </a:spcAft>
              <a:buClr>
                <a:srgbClr val="666666"/>
              </a:buClr>
              <a:buSzPts val="1600"/>
              <a:buFont typeface="Roboto"/>
              <a:buChar char="●"/>
            </a:pPr>
            <a:r>
              <a:rPr lang="en-GB" sz="1600" b="1" dirty="0" err="1">
                <a:solidFill>
                  <a:srgbClr val="FF6600"/>
                </a:solidFill>
              </a:rPr>
              <a:t>MixColumns</a:t>
            </a:r>
            <a:endParaRPr sz="1600" b="1" dirty="0">
              <a:solidFill>
                <a:srgbClr val="FF6600"/>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Each column of four bytes is now transformed using a special mathematical function.</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This function takes as input the four bytes of one column and outputs four completely new bytes, which replace the original column.</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The result is another new matrix consisting of 16 new bytes.</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FF0000"/>
                </a:solidFill>
              </a:rPr>
              <a:t>It should be noted that this step is not performed in the last round.</a:t>
            </a:r>
            <a:endParaRPr sz="1400" dirty="0">
              <a:solidFill>
                <a:srgbClr val="FF0000"/>
              </a:solidFill>
            </a:endParaRPr>
          </a:p>
          <a:p>
            <a:pPr marL="457200" lvl="0" indent="-330200" algn="l" rtl="0">
              <a:spcBef>
                <a:spcPts val="0"/>
              </a:spcBef>
              <a:spcAft>
                <a:spcPts val="0"/>
              </a:spcAft>
              <a:buClr>
                <a:srgbClr val="666666"/>
              </a:buClr>
              <a:buSzPts val="1600"/>
              <a:buChar char="●"/>
            </a:pPr>
            <a:r>
              <a:rPr lang="en-GB" sz="1600" b="1" dirty="0" smtClean="0">
                <a:solidFill>
                  <a:srgbClr val="660066"/>
                </a:solidFill>
              </a:rPr>
              <a:t>Add round key</a:t>
            </a:r>
            <a:endParaRPr sz="1600" b="1" dirty="0">
              <a:solidFill>
                <a:srgbClr val="6600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The 16 bytes of the matrix are now considered as 128 bits and are </a:t>
            </a:r>
            <a:r>
              <a:rPr lang="en-GB" sz="1400" dirty="0" err="1" smtClean="0">
                <a:solidFill>
                  <a:srgbClr val="666666"/>
                </a:solidFill>
              </a:rPr>
              <a:t>XORed</a:t>
            </a:r>
            <a:r>
              <a:rPr lang="en-GB" sz="1400" dirty="0" smtClean="0">
                <a:solidFill>
                  <a:srgbClr val="666666"/>
                </a:solidFill>
              </a:rPr>
              <a:t> </a:t>
            </a:r>
            <a:r>
              <a:rPr lang="en-GB" sz="1400" dirty="0">
                <a:solidFill>
                  <a:srgbClr val="666666"/>
                </a:solidFill>
              </a:rPr>
              <a:t>to the 128 bits of the round key.</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If this is the last round then the output is the ciphertext.</a:t>
            </a:r>
            <a:endParaRPr sz="1400" dirty="0">
              <a:solidFill>
                <a:srgbClr val="666666"/>
              </a:solidFill>
            </a:endParaRPr>
          </a:p>
          <a:p>
            <a:pPr marL="457200" marR="25400" lvl="0" indent="-317500" algn="just" rtl="0">
              <a:spcBef>
                <a:spcPts val="0"/>
              </a:spcBef>
              <a:spcAft>
                <a:spcPts val="0"/>
              </a:spcAft>
              <a:buClr>
                <a:srgbClr val="666666"/>
              </a:buClr>
              <a:buSzPts val="1400"/>
              <a:buChar char="➢"/>
            </a:pPr>
            <a:r>
              <a:rPr lang="en-GB" sz="1400" dirty="0">
                <a:solidFill>
                  <a:srgbClr val="666666"/>
                </a:solidFill>
              </a:rPr>
              <a:t>Otherwise, the resulting 128 bits are interpreted as 16 bytes and </a:t>
            </a:r>
            <a:r>
              <a:rPr lang="en-GB" sz="1400" dirty="0" smtClean="0">
                <a:solidFill>
                  <a:srgbClr val="666666"/>
                </a:solidFill>
              </a:rPr>
              <a:t>we </a:t>
            </a:r>
            <a:r>
              <a:rPr lang="en-GB" sz="1400" dirty="0">
                <a:solidFill>
                  <a:srgbClr val="666666"/>
                </a:solidFill>
              </a:rPr>
              <a:t>begin another similar round.</a:t>
            </a:r>
            <a:endParaRPr sz="1400" dirty="0">
              <a:solidFill>
                <a:srgbClr val="666666"/>
              </a:solidFill>
            </a:endParaRPr>
          </a:p>
          <a:p>
            <a:pPr marL="457200" lvl="0" indent="0" algn="l" rtl="0">
              <a:spcBef>
                <a:spcPts val="0"/>
              </a:spcBef>
              <a:spcAft>
                <a:spcPts val="0"/>
              </a:spcAft>
              <a:buNone/>
            </a:pPr>
            <a:endParaRPr sz="1400" b="1" dirty="0">
              <a:solidFill>
                <a:srgbClr val="666666"/>
              </a:solidFill>
            </a:endParaRPr>
          </a:p>
          <a:p>
            <a:pPr marL="0" lvl="0" indent="0" algn="l" rtl="0">
              <a:spcBef>
                <a:spcPts val="400"/>
              </a:spcBef>
              <a:spcAft>
                <a:spcPts val="1600"/>
              </a:spcAft>
              <a:buNone/>
            </a:pPr>
            <a:endParaRPr sz="1700" dirty="0">
              <a:solidFill>
                <a:srgbClr val="666666"/>
              </a:solidFill>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490249" y="1543050"/>
            <a:ext cx="7559619" cy="17110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200" b="1" dirty="0" smtClean="0">
                <a:solidFill>
                  <a:srgbClr val="10163A"/>
                </a:solidFill>
              </a:rPr>
              <a:t>DETAILS OF DECRYPTION PROCESS</a:t>
            </a:r>
            <a:endParaRPr sz="3200" b="1" dirty="0">
              <a:solidFill>
                <a:srgbClr val="10163A"/>
              </a:solidFill>
            </a:endParaRPr>
          </a:p>
        </p:txBody>
      </p:sp>
    </p:spTree>
    <p:extLst>
      <p:ext uri="{BB962C8B-B14F-4D97-AF65-F5344CB8AC3E}">
        <p14:creationId xmlns:p14="http://schemas.microsoft.com/office/powerpoint/2010/main" val="15029579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311700" y="1717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Decryption Process</a:t>
            </a:r>
            <a:endParaRPr/>
          </a:p>
        </p:txBody>
      </p:sp>
      <p:sp>
        <p:nvSpPr>
          <p:cNvPr id="206" name="Google Shape;206;p33"/>
          <p:cNvSpPr txBox="1">
            <a:spLocks noGrp="1"/>
          </p:cNvSpPr>
          <p:nvPr>
            <p:ph type="body" idx="1"/>
          </p:nvPr>
        </p:nvSpPr>
        <p:spPr>
          <a:xfrm>
            <a:off x="311700" y="830400"/>
            <a:ext cx="8520600" cy="3738600"/>
          </a:xfrm>
          <a:prstGeom prst="rect">
            <a:avLst/>
          </a:prstGeom>
        </p:spPr>
        <p:txBody>
          <a:bodyPr spcFirstLastPara="1" wrap="square" lIns="91425" tIns="91425" rIns="91425" bIns="91425" anchor="t" anchorCtr="0">
            <a:noAutofit/>
          </a:bodyPr>
          <a:lstStyle/>
          <a:p>
            <a:pPr marL="25400" marR="25400" lvl="0" indent="0" algn="just" rtl="0">
              <a:spcBef>
                <a:spcPts val="600"/>
              </a:spcBef>
              <a:spcAft>
                <a:spcPts val="0"/>
              </a:spcAft>
              <a:buNone/>
            </a:pPr>
            <a:r>
              <a:rPr lang="en-GB" sz="1700" dirty="0">
                <a:solidFill>
                  <a:srgbClr val="666666"/>
                </a:solidFill>
              </a:rPr>
              <a:t>The process of decryption of an AES </a:t>
            </a:r>
            <a:r>
              <a:rPr lang="en-GB" sz="1700" dirty="0" smtClean="0">
                <a:solidFill>
                  <a:srgbClr val="666666"/>
                </a:solidFill>
              </a:rPr>
              <a:t>cipher text </a:t>
            </a:r>
            <a:r>
              <a:rPr lang="en-GB" sz="1700" dirty="0">
                <a:solidFill>
                  <a:srgbClr val="666666"/>
                </a:solidFill>
              </a:rPr>
              <a:t>is similar to the encryption process in the reverse order. Each round consists of the four processes conducted in the reverse order :</a:t>
            </a:r>
            <a:endParaRPr sz="1700" dirty="0">
              <a:solidFill>
                <a:srgbClr val="666666"/>
              </a:solidFill>
            </a:endParaRPr>
          </a:p>
          <a:p>
            <a:pPr marL="457200" lvl="0" indent="-336550" algn="l" rtl="0">
              <a:spcBef>
                <a:spcPts val="700"/>
              </a:spcBef>
              <a:spcAft>
                <a:spcPts val="0"/>
              </a:spcAft>
              <a:buClr>
                <a:srgbClr val="666666"/>
              </a:buClr>
              <a:buSzPts val="1700"/>
              <a:buFont typeface="Roboto"/>
              <a:buChar char="●"/>
            </a:pPr>
            <a:r>
              <a:rPr lang="en-GB" sz="1700" dirty="0">
                <a:solidFill>
                  <a:srgbClr val="666666"/>
                </a:solidFill>
              </a:rPr>
              <a:t>Add round key</a:t>
            </a:r>
            <a:endParaRPr sz="1700" dirty="0">
              <a:solidFill>
                <a:srgbClr val="666666"/>
              </a:solidFill>
            </a:endParaRPr>
          </a:p>
          <a:p>
            <a:pPr marL="457200" lvl="0" indent="-336550" algn="l" rtl="0">
              <a:spcBef>
                <a:spcPts val="0"/>
              </a:spcBef>
              <a:spcAft>
                <a:spcPts val="0"/>
              </a:spcAft>
              <a:buClr>
                <a:srgbClr val="666666"/>
              </a:buClr>
              <a:buSzPts val="1700"/>
              <a:buFont typeface="Roboto"/>
              <a:buChar char="●"/>
            </a:pPr>
            <a:r>
              <a:rPr lang="en-GB" sz="1700" dirty="0">
                <a:solidFill>
                  <a:srgbClr val="666666"/>
                </a:solidFill>
              </a:rPr>
              <a:t>Mix columns</a:t>
            </a:r>
            <a:endParaRPr sz="1700" dirty="0">
              <a:solidFill>
                <a:srgbClr val="666666"/>
              </a:solidFill>
            </a:endParaRPr>
          </a:p>
          <a:p>
            <a:pPr marL="457200" lvl="0" indent="-336550" algn="l" rtl="0">
              <a:spcBef>
                <a:spcPts val="0"/>
              </a:spcBef>
              <a:spcAft>
                <a:spcPts val="0"/>
              </a:spcAft>
              <a:buClr>
                <a:srgbClr val="666666"/>
              </a:buClr>
              <a:buSzPts val="1700"/>
              <a:buFont typeface="Roboto"/>
              <a:buChar char="●"/>
            </a:pPr>
            <a:r>
              <a:rPr lang="en-GB" sz="1700" dirty="0">
                <a:solidFill>
                  <a:srgbClr val="666666"/>
                </a:solidFill>
              </a:rPr>
              <a:t>Shift rows</a:t>
            </a:r>
            <a:endParaRPr sz="1700" dirty="0">
              <a:solidFill>
                <a:srgbClr val="666666"/>
              </a:solidFill>
            </a:endParaRPr>
          </a:p>
          <a:p>
            <a:pPr marL="457200" lvl="0" indent="-336550" algn="l" rtl="0">
              <a:spcBef>
                <a:spcPts val="0"/>
              </a:spcBef>
              <a:spcAft>
                <a:spcPts val="0"/>
              </a:spcAft>
              <a:buClr>
                <a:srgbClr val="666666"/>
              </a:buClr>
              <a:buSzPts val="1700"/>
              <a:buFont typeface="Roboto"/>
              <a:buChar char="●"/>
            </a:pPr>
            <a:r>
              <a:rPr lang="en-GB" sz="1700" dirty="0">
                <a:solidFill>
                  <a:srgbClr val="666666"/>
                </a:solidFill>
              </a:rPr>
              <a:t>Byte substitution</a:t>
            </a:r>
            <a:endParaRPr sz="1700" dirty="0">
              <a:solidFill>
                <a:srgbClr val="666666"/>
              </a:solidFill>
            </a:endParaRPr>
          </a:p>
          <a:p>
            <a:pPr marL="25400" marR="25400" lvl="0" indent="0" algn="just" rtl="0">
              <a:spcBef>
                <a:spcPts val="600"/>
              </a:spcBef>
              <a:spcAft>
                <a:spcPts val="0"/>
              </a:spcAft>
              <a:buNone/>
            </a:pPr>
            <a:r>
              <a:rPr lang="en-GB" sz="1700" dirty="0">
                <a:solidFill>
                  <a:srgbClr val="666666"/>
                </a:solidFill>
              </a:rPr>
              <a:t>Since sub-processes in each round are in reverse manner, unlike for a </a:t>
            </a:r>
            <a:r>
              <a:rPr lang="en-GB" sz="1700" b="1" dirty="0" err="1">
                <a:solidFill>
                  <a:srgbClr val="666666"/>
                </a:solidFill>
              </a:rPr>
              <a:t>Feistel</a:t>
            </a:r>
            <a:r>
              <a:rPr lang="en-GB" sz="1700" b="1" dirty="0">
                <a:solidFill>
                  <a:srgbClr val="666666"/>
                </a:solidFill>
              </a:rPr>
              <a:t> Cipher</a:t>
            </a:r>
            <a:r>
              <a:rPr lang="en-GB" sz="1700" dirty="0">
                <a:solidFill>
                  <a:srgbClr val="666666"/>
                </a:solidFill>
              </a:rPr>
              <a:t>, the encryption and decryption algorithms needs to be separately implemented, although they are very closely related.</a:t>
            </a:r>
            <a:endParaRPr sz="1700" dirty="0">
              <a:solidFill>
                <a:srgbClr val="666666"/>
              </a:solidFill>
            </a:endParaRPr>
          </a:p>
          <a:p>
            <a:pPr marL="0" lvl="0" indent="0" algn="l" rtl="0">
              <a:spcBef>
                <a:spcPts val="7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2706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AGENDA</a:t>
            </a:r>
            <a:endParaRPr b="1"/>
          </a:p>
        </p:txBody>
      </p:sp>
      <p:sp>
        <p:nvSpPr>
          <p:cNvPr id="92" name="Google Shape;92;p14"/>
          <p:cNvSpPr txBox="1">
            <a:spLocks noGrp="1"/>
          </p:cNvSpPr>
          <p:nvPr>
            <p:ph type="body" idx="1"/>
          </p:nvPr>
        </p:nvSpPr>
        <p:spPr>
          <a:xfrm>
            <a:off x="311700" y="945475"/>
            <a:ext cx="8520600" cy="3702000"/>
          </a:xfrm>
          <a:prstGeom prst="rect">
            <a:avLst/>
          </a:prstGeom>
        </p:spPr>
        <p:txBody>
          <a:bodyPr spcFirstLastPara="1" wrap="square" lIns="91425" tIns="91425" rIns="91425" bIns="91425" anchor="t" anchorCtr="0">
            <a:noAutofit/>
          </a:bodyPr>
          <a:lstStyle/>
          <a:p>
            <a:pPr marL="457200" lvl="0" indent="-323850" algn="l" rtl="0">
              <a:lnSpc>
                <a:spcPct val="130000"/>
              </a:lnSpc>
              <a:spcBef>
                <a:spcPts val="0"/>
              </a:spcBef>
              <a:spcAft>
                <a:spcPts val="0"/>
              </a:spcAft>
              <a:buSzPts val="1500"/>
              <a:buChar char="❖"/>
            </a:pPr>
            <a:r>
              <a:rPr lang="en-GB" sz="1500" dirty="0" smtClean="0"/>
              <a:t>Advanced </a:t>
            </a:r>
            <a:r>
              <a:rPr lang="en-GB" sz="1500" dirty="0"/>
              <a:t>Encryption Standard</a:t>
            </a:r>
            <a:endParaRPr sz="1500" dirty="0"/>
          </a:p>
          <a:p>
            <a:pPr marL="914400" lvl="1" indent="-317500" algn="l" rtl="0">
              <a:lnSpc>
                <a:spcPct val="130000"/>
              </a:lnSpc>
              <a:spcBef>
                <a:spcPts val="0"/>
              </a:spcBef>
              <a:spcAft>
                <a:spcPts val="0"/>
              </a:spcAft>
              <a:buSzPts val="1400"/>
              <a:buChar char="➢"/>
            </a:pPr>
            <a:r>
              <a:rPr lang="en-GB" dirty="0"/>
              <a:t>What is AES?</a:t>
            </a:r>
            <a:endParaRPr dirty="0"/>
          </a:p>
          <a:p>
            <a:pPr marL="914400" lvl="1" indent="-317500" algn="l" rtl="0">
              <a:lnSpc>
                <a:spcPct val="130000"/>
              </a:lnSpc>
              <a:spcBef>
                <a:spcPts val="0"/>
              </a:spcBef>
              <a:spcAft>
                <a:spcPts val="0"/>
              </a:spcAft>
              <a:buSzPts val="1400"/>
              <a:buChar char="➢"/>
            </a:pPr>
            <a:r>
              <a:rPr lang="en-GB" dirty="0"/>
              <a:t>Why </a:t>
            </a:r>
            <a:r>
              <a:rPr lang="en-GB" dirty="0" smtClean="0"/>
              <a:t>AES is so popular?</a:t>
            </a:r>
            <a:endParaRPr dirty="0"/>
          </a:p>
          <a:p>
            <a:pPr marL="914400" lvl="1" indent="-317500" algn="l" rtl="0">
              <a:lnSpc>
                <a:spcPct val="130000"/>
              </a:lnSpc>
              <a:spcBef>
                <a:spcPts val="0"/>
              </a:spcBef>
              <a:spcAft>
                <a:spcPts val="0"/>
              </a:spcAft>
              <a:buSzPts val="1400"/>
              <a:buChar char="➢"/>
            </a:pPr>
            <a:r>
              <a:rPr lang="en-GB" dirty="0" smtClean="0"/>
              <a:t>Design considerations </a:t>
            </a:r>
            <a:r>
              <a:rPr lang="en-GB" dirty="0"/>
              <a:t>of </a:t>
            </a:r>
            <a:r>
              <a:rPr lang="en-GB" dirty="0" smtClean="0"/>
              <a:t>AES</a:t>
            </a:r>
          </a:p>
          <a:p>
            <a:pPr marL="914400" lvl="1" indent="-317500" algn="l" rtl="0">
              <a:lnSpc>
                <a:spcPct val="130000"/>
              </a:lnSpc>
              <a:spcBef>
                <a:spcPts val="0"/>
              </a:spcBef>
              <a:spcAft>
                <a:spcPts val="0"/>
              </a:spcAft>
              <a:buSzPts val="1400"/>
              <a:buChar char="➢"/>
            </a:pPr>
            <a:r>
              <a:rPr lang="en-GB" dirty="0" smtClean="0"/>
              <a:t>What is state in AES and how to construct it?</a:t>
            </a:r>
            <a:endParaRPr dirty="0"/>
          </a:p>
          <a:p>
            <a:pPr marL="914400" lvl="1" indent="-317500" algn="l" rtl="0">
              <a:lnSpc>
                <a:spcPct val="130000"/>
              </a:lnSpc>
              <a:spcBef>
                <a:spcPts val="0"/>
              </a:spcBef>
              <a:spcAft>
                <a:spcPts val="0"/>
              </a:spcAft>
              <a:buSzPts val="1400"/>
              <a:buChar char="➢"/>
            </a:pPr>
            <a:r>
              <a:rPr lang="en-GB" dirty="0"/>
              <a:t>Schematic Diagram and Flowchart of AES Algorithm</a:t>
            </a:r>
            <a:endParaRPr dirty="0"/>
          </a:p>
          <a:p>
            <a:pPr marL="457200" lvl="0" indent="-323850" algn="l" rtl="0">
              <a:lnSpc>
                <a:spcPct val="130000"/>
              </a:lnSpc>
              <a:spcBef>
                <a:spcPts val="0"/>
              </a:spcBef>
              <a:spcAft>
                <a:spcPts val="0"/>
              </a:spcAft>
              <a:buSzPts val="1500"/>
              <a:buChar char="❖"/>
            </a:pPr>
            <a:r>
              <a:rPr lang="en-GB" sz="1500" dirty="0"/>
              <a:t>Encryption</a:t>
            </a:r>
            <a:endParaRPr sz="1500" dirty="0"/>
          </a:p>
          <a:p>
            <a:pPr marL="914400" lvl="1" indent="-317500" algn="l" rtl="0">
              <a:lnSpc>
                <a:spcPct val="130000"/>
              </a:lnSpc>
              <a:spcBef>
                <a:spcPts val="0"/>
              </a:spcBef>
              <a:spcAft>
                <a:spcPts val="0"/>
              </a:spcAft>
              <a:buSzPts val="1400"/>
              <a:buChar char="➢"/>
            </a:pPr>
            <a:r>
              <a:rPr lang="en-GB" dirty="0"/>
              <a:t>Encryption Process</a:t>
            </a:r>
            <a:endParaRPr dirty="0"/>
          </a:p>
          <a:p>
            <a:pPr marL="914400" lvl="1" indent="-317500" algn="l" rtl="0">
              <a:lnSpc>
                <a:spcPct val="130000"/>
              </a:lnSpc>
              <a:spcBef>
                <a:spcPts val="0"/>
              </a:spcBef>
              <a:spcAft>
                <a:spcPts val="0"/>
              </a:spcAft>
              <a:buSzPts val="1400"/>
              <a:buChar char="➢"/>
            </a:pPr>
            <a:r>
              <a:rPr lang="en-GB" dirty="0"/>
              <a:t>Different Processes of Encryption</a:t>
            </a:r>
            <a:endParaRPr dirty="0"/>
          </a:p>
          <a:p>
            <a:pPr marL="457200" lvl="0" indent="-323850" algn="l" rtl="0">
              <a:lnSpc>
                <a:spcPct val="130000"/>
              </a:lnSpc>
              <a:spcBef>
                <a:spcPts val="0"/>
              </a:spcBef>
              <a:spcAft>
                <a:spcPts val="0"/>
              </a:spcAft>
              <a:buSzPts val="1500"/>
              <a:buChar char="❖"/>
            </a:pPr>
            <a:r>
              <a:rPr lang="en-GB" sz="1500" dirty="0"/>
              <a:t>Decryption</a:t>
            </a:r>
            <a:endParaRPr sz="1500" dirty="0"/>
          </a:p>
          <a:p>
            <a:pPr marL="457200" lvl="0" indent="-323850" algn="l" rtl="0">
              <a:lnSpc>
                <a:spcPct val="130000"/>
              </a:lnSpc>
              <a:spcBef>
                <a:spcPts val="0"/>
              </a:spcBef>
              <a:spcAft>
                <a:spcPts val="0"/>
              </a:spcAft>
              <a:buSzPts val="1500"/>
              <a:buChar char="❖"/>
            </a:pPr>
            <a:r>
              <a:rPr lang="en-GB" sz="1500" dirty="0" smtClean="0"/>
              <a:t>Details of the steps of AES</a:t>
            </a:r>
          </a:p>
          <a:p>
            <a:pPr marL="457200" lvl="0" indent="-323850" algn="l" rtl="0">
              <a:lnSpc>
                <a:spcPct val="130000"/>
              </a:lnSpc>
              <a:spcBef>
                <a:spcPts val="0"/>
              </a:spcBef>
              <a:spcAft>
                <a:spcPts val="0"/>
              </a:spcAft>
              <a:buSzPts val="1500"/>
              <a:buChar char="❖"/>
            </a:pPr>
            <a:r>
              <a:rPr lang="en-GB" sz="1500" dirty="0" smtClean="0"/>
              <a:t>Attacks on </a:t>
            </a:r>
            <a:r>
              <a:rPr lang="en-GB" sz="1500" dirty="0" smtClean="0"/>
              <a:t>AES</a:t>
            </a:r>
            <a:endParaRPr sz="1500"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6484518" y="0"/>
            <a:ext cx="2659482" cy="22576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dirty="0" smtClean="0">
                <a:solidFill>
                  <a:schemeClr val="accent5">
                    <a:lumMod val="75000"/>
                  </a:schemeClr>
                </a:solidFill>
              </a:rPr>
              <a:t>Overall Structure of AES Encryption &amp; Decryption</a:t>
            </a:r>
            <a:endParaRPr sz="2800" dirty="0">
              <a:solidFill>
                <a:schemeClr val="accent5">
                  <a:lumMod val="75000"/>
                </a:schemeClr>
              </a:solidFill>
            </a:endParaRPr>
          </a:p>
        </p:txBody>
      </p:sp>
      <p:pic>
        <p:nvPicPr>
          <p:cNvPr id="2" name="Picture 1" descr="20201109_02321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6176509" cy="5143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388325" y="2046903"/>
            <a:ext cx="8175812" cy="1070688"/>
          </a:xfrm>
          <a:prstGeom prst="rect">
            <a:avLst/>
          </a:prstGeom>
        </p:spPr>
        <p:txBody>
          <a:bodyPr spcFirstLastPara="1" wrap="square" lIns="91425" tIns="91425" rIns="91425" bIns="91425" anchor="ctr" anchorCtr="0">
            <a:noAutofit/>
          </a:bodyPr>
          <a:lstStyle/>
          <a:p>
            <a:pPr lvl="0"/>
            <a:r>
              <a:rPr lang="en-GB" sz="2800" b="1" dirty="0" smtClean="0">
                <a:solidFill>
                  <a:srgbClr val="10163A"/>
                </a:solidFill>
              </a:rPr>
              <a:t>DETAILED ANALYSIS OF THE STEPS OF AES</a:t>
            </a:r>
            <a:endParaRPr lang="en-GB" sz="2800" b="1" dirty="0">
              <a:solidFill>
                <a:srgbClr val="10163A"/>
              </a:solidFill>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smtClean="0"/>
              <a:t>Key Expansion (1/5)</a:t>
            </a:r>
            <a:endParaRPr dirty="0"/>
          </a:p>
        </p:txBody>
      </p:sp>
      <p:sp>
        <p:nvSpPr>
          <p:cNvPr id="224" name="Google Shape;224;p3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solidFill>
                  <a:srgbClr val="666666"/>
                </a:solidFill>
              </a:rPr>
              <a:t>In </a:t>
            </a:r>
            <a:r>
              <a:rPr lang="en-GB" dirty="0">
                <a:solidFill>
                  <a:srgbClr val="666666"/>
                </a:solidFill>
              </a:rPr>
              <a:t>the key expansion process the given 128 bits cipher key is stored in [4]x[4] bytes matrix (16*8=128 bits) and then the four column words of the key matrix is expanded into a schedule of 44 words (44*4=176) resulting in 11 round keys (176/11=16 bytes or 128 bits).</a:t>
            </a:r>
            <a:endParaRPr dirty="0">
              <a:solidFill>
                <a:srgbClr val="666666"/>
              </a:solidFill>
            </a:endParaRPr>
          </a:p>
          <a:p>
            <a:pPr marL="0" lvl="0" indent="0" algn="l" rtl="0">
              <a:spcBef>
                <a:spcPts val="1600"/>
              </a:spcBef>
              <a:spcAft>
                <a:spcPts val="1600"/>
              </a:spcAft>
              <a:buNone/>
            </a:pPr>
            <a:r>
              <a:rPr lang="en-GB" dirty="0">
                <a:solidFill>
                  <a:srgbClr val="666666"/>
                </a:solidFill>
              </a:rPr>
              <a:t>Number of round keys = Nr + 1 where Nr is the number of rounds (which is 10 </a:t>
            </a:r>
            <a:r>
              <a:rPr lang="en-GB" dirty="0" smtClean="0">
                <a:solidFill>
                  <a:srgbClr val="666666"/>
                </a:solidFill>
              </a:rPr>
              <a:t>in case </a:t>
            </a:r>
            <a:r>
              <a:rPr lang="en-GB" dirty="0">
                <a:solidFill>
                  <a:srgbClr val="666666"/>
                </a:solidFill>
              </a:rPr>
              <a:t>of 128 bits key size). So here the round keys = 11. </a:t>
            </a:r>
            <a:endParaRPr dirty="0">
              <a:solidFill>
                <a:srgbClr val="666666"/>
              </a:solidFill>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a:t>
            </a:r>
            <a:r>
              <a:rPr lang="en-GB" dirty="0" smtClean="0"/>
              <a:t>Expansion (2/5)</a:t>
            </a:r>
            <a:endParaRPr lang="en-US" dirty="0"/>
          </a:p>
        </p:txBody>
      </p:sp>
      <p:sp>
        <p:nvSpPr>
          <p:cNvPr id="3" name="Text Placeholder 2"/>
          <p:cNvSpPr>
            <a:spLocks noGrp="1"/>
          </p:cNvSpPr>
          <p:nvPr>
            <p:ph type="body" idx="1"/>
          </p:nvPr>
        </p:nvSpPr>
        <p:spPr/>
        <p:txBody>
          <a:bodyPr/>
          <a:lstStyle/>
          <a:p>
            <a:pPr>
              <a:lnSpc>
                <a:spcPct val="150000"/>
              </a:lnSpc>
            </a:pPr>
            <a:r>
              <a:rPr lang="en-US" b="1" dirty="0" smtClean="0"/>
              <a:t>Steps:</a:t>
            </a:r>
          </a:p>
          <a:p>
            <a:pPr marL="114300" indent="0">
              <a:lnSpc>
                <a:spcPct val="150000"/>
              </a:lnSpc>
              <a:buNone/>
            </a:pPr>
            <a:r>
              <a:rPr lang="en-US" dirty="0" smtClean="0"/>
              <a:t>	1) </a:t>
            </a:r>
            <a:r>
              <a:rPr lang="en-US" dirty="0" err="1" smtClean="0"/>
              <a:t>RotWord</a:t>
            </a:r>
            <a:r>
              <a:rPr lang="en-US" dirty="0" smtClean="0"/>
              <a:t> – A one-byte circular left shift on a word.</a:t>
            </a:r>
          </a:p>
          <a:p>
            <a:pPr marL="114300" indent="0">
              <a:lnSpc>
                <a:spcPct val="150000"/>
              </a:lnSpc>
              <a:buNone/>
            </a:pPr>
            <a:r>
              <a:rPr lang="en-US" dirty="0"/>
              <a:t>	</a:t>
            </a:r>
            <a:r>
              <a:rPr lang="en-US" dirty="0" smtClean="0"/>
              <a:t>2) </a:t>
            </a:r>
            <a:r>
              <a:rPr lang="en-US" dirty="0" err="1" smtClean="0"/>
              <a:t>SubWord</a:t>
            </a:r>
            <a:r>
              <a:rPr lang="en-US" dirty="0" smtClean="0"/>
              <a:t> – Performs a byte substitution on each byte of its input word, 		         using a S-box.</a:t>
            </a:r>
          </a:p>
          <a:p>
            <a:pPr marL="114300" indent="0">
              <a:lnSpc>
                <a:spcPct val="120000"/>
              </a:lnSpc>
              <a:buNone/>
            </a:pPr>
            <a:r>
              <a:rPr lang="en-US" dirty="0"/>
              <a:t>	</a:t>
            </a:r>
            <a:r>
              <a:rPr lang="en-US" dirty="0" smtClean="0"/>
              <a:t>3) XOR with round constant – The result obtained from the previous step 	    			     is </a:t>
            </a:r>
            <a:r>
              <a:rPr lang="en-US" dirty="0" err="1" smtClean="0"/>
              <a:t>XORed</a:t>
            </a:r>
            <a:r>
              <a:rPr lang="en-US" dirty="0"/>
              <a:t> </a:t>
            </a:r>
            <a:r>
              <a:rPr lang="en-US" dirty="0" smtClean="0"/>
              <a:t>with a round constant, </a:t>
            </a:r>
            <a:r>
              <a:rPr lang="en-US" b="1" i="1" dirty="0" err="1" smtClean="0"/>
              <a:t>Rcon</a:t>
            </a:r>
            <a:r>
              <a:rPr lang="en-US" dirty="0" smtClean="0"/>
              <a:t>.</a:t>
            </a:r>
          </a:p>
          <a:p>
            <a:pPr marL="114300" indent="0">
              <a:lnSpc>
                <a:spcPct val="120000"/>
              </a:lnSpc>
              <a:buNone/>
            </a:pPr>
            <a:endParaRPr lang="en-US" dirty="0"/>
          </a:p>
          <a:p>
            <a:pPr marL="114300" indent="0">
              <a:lnSpc>
                <a:spcPct val="120000"/>
              </a:lnSpc>
              <a:buNone/>
            </a:pPr>
            <a:r>
              <a:rPr lang="en-US" u="sng" dirty="0" smtClean="0"/>
              <a:t>NOTE </a:t>
            </a:r>
            <a:r>
              <a:rPr lang="en-US" dirty="0" smtClean="0"/>
              <a:t>: </a:t>
            </a:r>
            <a:r>
              <a:rPr lang="en-US" dirty="0"/>
              <a:t>(The </a:t>
            </a:r>
            <a:r>
              <a:rPr lang="en-US" dirty="0" err="1"/>
              <a:t>Rcon</a:t>
            </a:r>
            <a:r>
              <a:rPr lang="en-US" dirty="0"/>
              <a:t> depends on round number</a:t>
            </a:r>
            <a:r>
              <a:rPr lang="en-US" dirty="0" smtClean="0"/>
              <a:t>).</a:t>
            </a:r>
            <a:endParaRPr lang="en-US" dirty="0"/>
          </a:p>
        </p:txBody>
      </p:sp>
    </p:spTree>
    <p:extLst>
      <p:ext uri="{BB962C8B-B14F-4D97-AF65-F5344CB8AC3E}">
        <p14:creationId xmlns:p14="http://schemas.microsoft.com/office/powerpoint/2010/main" val="37776212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 Example of Key </a:t>
            </a:r>
            <a:r>
              <a:rPr lang="en-GB" dirty="0"/>
              <a:t>Expansion </a:t>
            </a:r>
            <a:r>
              <a:rPr lang="en-GB" dirty="0" smtClean="0"/>
              <a:t>(3/5)</a:t>
            </a:r>
            <a:endParaRPr lang="en-US" dirty="0"/>
          </a:p>
        </p:txBody>
      </p:sp>
      <p:sp>
        <p:nvSpPr>
          <p:cNvPr id="3" name="Text Placeholder 2"/>
          <p:cNvSpPr>
            <a:spLocks noGrp="1"/>
          </p:cNvSpPr>
          <p:nvPr>
            <p:ph type="body" idx="1"/>
          </p:nvPr>
        </p:nvSpPr>
        <p:spPr/>
        <p:txBody>
          <a:bodyPr/>
          <a:lstStyle/>
          <a:p>
            <a:r>
              <a:rPr lang="en-US" dirty="0" smtClean="0"/>
              <a:t>Suppose that the initial round key for round 8 is as follows.</a:t>
            </a:r>
          </a:p>
          <a:p>
            <a:r>
              <a:rPr lang="en-US" dirty="0" smtClean="0">
                <a:solidFill>
                  <a:srgbClr val="008000"/>
                </a:solidFill>
              </a:rPr>
              <a:t>EA D2 73 21 </a:t>
            </a:r>
            <a:r>
              <a:rPr lang="en-US" dirty="0" smtClean="0">
                <a:solidFill>
                  <a:srgbClr val="FF6600"/>
                </a:solidFill>
              </a:rPr>
              <a:t>B5 8D BA D2 </a:t>
            </a:r>
            <a:r>
              <a:rPr lang="en-US" dirty="0" smtClean="0">
                <a:solidFill>
                  <a:srgbClr val="800000"/>
                </a:solidFill>
              </a:rPr>
              <a:t>31 2B 5F 60 </a:t>
            </a:r>
            <a:r>
              <a:rPr lang="en-US" dirty="0" smtClean="0">
                <a:solidFill>
                  <a:srgbClr val="0000FF"/>
                </a:solidFill>
              </a:rPr>
              <a:t>7F 8D 29 2F</a:t>
            </a:r>
          </a:p>
          <a:p>
            <a:r>
              <a:rPr lang="en-US" dirty="0" smtClean="0"/>
              <a:t>This can be written in matrix form as follows.</a:t>
            </a:r>
          </a:p>
          <a:p>
            <a:pPr marL="11430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31299480"/>
              </p:ext>
            </p:extLst>
          </p:nvPr>
        </p:nvGraphicFramePr>
        <p:xfrm>
          <a:off x="306550" y="2513174"/>
          <a:ext cx="5990612" cy="2126472"/>
        </p:xfrm>
        <a:graphic>
          <a:graphicData uri="http://schemas.openxmlformats.org/drawingml/2006/table">
            <a:tbl>
              <a:tblPr firstRow="1" bandRow="1">
                <a:tableStyleId>{5C22544A-7EE6-4342-B048-85BDC9FD1C3A}</a:tableStyleId>
              </a:tblPr>
              <a:tblGrid>
                <a:gridCol w="1497653"/>
                <a:gridCol w="1497653"/>
                <a:gridCol w="1497653"/>
                <a:gridCol w="1497653"/>
              </a:tblGrid>
              <a:tr h="531618">
                <a:tc>
                  <a:txBody>
                    <a:bodyPr/>
                    <a:lstStyle/>
                    <a:p>
                      <a:pPr algn="ctr"/>
                      <a:r>
                        <a:rPr lang="en-US" sz="2000" b="1" dirty="0" smtClean="0">
                          <a:solidFill>
                            <a:srgbClr val="008000"/>
                          </a:solidFill>
                        </a:rPr>
                        <a:t>EA</a:t>
                      </a:r>
                      <a:endParaRPr lang="en-US" sz="2000" b="1" baseline="-25000" dirty="0">
                        <a:solidFill>
                          <a:srgbClr val="008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smtClean="0">
                          <a:solidFill>
                            <a:srgbClr val="FF6600"/>
                          </a:solidFill>
                        </a:rPr>
                        <a:t>B5</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smtClean="0">
                          <a:solidFill>
                            <a:srgbClr val="800000"/>
                          </a:solidFill>
                        </a:rPr>
                        <a:t>31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c>
                  <a:txBody>
                    <a:bodyPr/>
                    <a:lstStyle/>
                    <a:p>
                      <a:pPr algn="ctr"/>
                      <a:r>
                        <a:rPr lang="en-US" sz="2000" b="1" dirty="0" smtClean="0">
                          <a:solidFill>
                            <a:srgbClr val="0000FF"/>
                          </a:solidFill>
                        </a:rPr>
                        <a:t>7F</a:t>
                      </a:r>
                      <a:endParaRPr lang="en-US" sz="2000" b="1" baseline="-25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8E8EC"/>
                    </a:solidFill>
                  </a:tcPr>
                </a:tc>
              </a:tr>
              <a:tr h="531618">
                <a:tc>
                  <a:txBody>
                    <a:bodyPr/>
                    <a:lstStyle/>
                    <a:p>
                      <a:pPr algn="ctr"/>
                      <a:r>
                        <a:rPr lang="en-US" sz="2000" b="1" dirty="0" smtClean="0">
                          <a:solidFill>
                            <a:srgbClr val="008000"/>
                          </a:solidFill>
                        </a:rPr>
                        <a:t>D2</a:t>
                      </a:r>
                      <a:endParaRPr lang="en-US" sz="2000" b="1" baseline="-25000" dirty="0">
                        <a:solidFill>
                          <a:srgbClr val="008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rgbClr val="FF6600"/>
                          </a:solidFill>
                        </a:rPr>
                        <a:t>8D</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rgbClr val="800000"/>
                          </a:solidFill>
                        </a:rPr>
                        <a:t>2B</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rgbClr val="0000FF"/>
                          </a:solidFill>
                        </a:rPr>
                        <a:t>8D</a:t>
                      </a:r>
                      <a:endParaRPr lang="en-US" sz="2000" b="1" baseline="-25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31618">
                <a:tc>
                  <a:txBody>
                    <a:bodyPr/>
                    <a:lstStyle/>
                    <a:p>
                      <a:pPr algn="ctr"/>
                      <a:r>
                        <a:rPr lang="en-US" sz="2000" b="1" dirty="0" smtClean="0">
                          <a:solidFill>
                            <a:srgbClr val="008000"/>
                          </a:solidFill>
                        </a:rPr>
                        <a:t>73 </a:t>
                      </a:r>
                      <a:endParaRPr lang="en-US" sz="2000" b="1" baseline="-25000" dirty="0">
                        <a:solidFill>
                          <a:srgbClr val="008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rgbClr val="FF6600"/>
                          </a:solidFill>
                        </a:rPr>
                        <a:t>BA</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rgbClr val="800000"/>
                          </a:solidFill>
                        </a:rPr>
                        <a:t>5F</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rgbClr val="0000FF"/>
                          </a:solidFill>
                        </a:rPr>
                        <a:t>29 </a:t>
                      </a:r>
                      <a:endParaRPr lang="en-US" sz="2000" b="1" baseline="-25000" dirty="0">
                        <a:solidFill>
                          <a:srgbClr val="00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31618">
                <a:tc>
                  <a:txBody>
                    <a:bodyPr/>
                    <a:lstStyle/>
                    <a:p>
                      <a:pPr algn="ctr"/>
                      <a:r>
                        <a:rPr lang="en-US" sz="2000" b="1" dirty="0" smtClean="0">
                          <a:solidFill>
                            <a:srgbClr val="008000"/>
                          </a:solidFill>
                        </a:rPr>
                        <a:t>21</a:t>
                      </a:r>
                      <a:endParaRPr lang="en-US" sz="2000" b="1" baseline="-25000" dirty="0">
                        <a:solidFill>
                          <a:srgbClr val="008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rgbClr val="FF6600"/>
                          </a:solidFill>
                        </a:rPr>
                        <a:t>D2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rgbClr val="800000"/>
                          </a:solidFill>
                        </a:rPr>
                        <a:t>60 </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smtClean="0">
                          <a:solidFill>
                            <a:srgbClr val="0000FF"/>
                          </a:solidFill>
                        </a:rPr>
                        <a:t>2F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347659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Continued (4/5)</a:t>
            </a:r>
            <a:endParaRPr lang="en-US" dirty="0"/>
          </a:p>
        </p:txBody>
      </p:sp>
      <p:sp>
        <p:nvSpPr>
          <p:cNvPr id="3" name="Text Placeholder 2"/>
          <p:cNvSpPr>
            <a:spLocks noGrp="1"/>
          </p:cNvSpPr>
          <p:nvPr>
            <p:ph type="body" idx="1"/>
          </p:nvPr>
        </p:nvSpPr>
        <p:spPr>
          <a:xfrm>
            <a:off x="0" y="1229875"/>
            <a:ext cx="9144000" cy="3339000"/>
          </a:xfrm>
        </p:spPr>
        <p:txBody>
          <a:bodyPr/>
          <a:lstStyle/>
          <a:p>
            <a:pPr marL="114300" indent="0">
              <a:buNone/>
            </a:pPr>
            <a:r>
              <a:rPr lang="en-US" dirty="0" smtClean="0"/>
              <a:t>Considering the previous matrix (for round 8) we can write –</a:t>
            </a:r>
          </a:p>
          <a:p>
            <a:pPr marL="114300" indent="0">
              <a:buNone/>
            </a:pPr>
            <a:r>
              <a:rPr lang="en-US" dirty="0" smtClean="0">
                <a:solidFill>
                  <a:srgbClr val="008000"/>
                </a:solidFill>
              </a:rPr>
              <a:t>w[32]=EA </a:t>
            </a:r>
            <a:r>
              <a:rPr lang="en-US" dirty="0">
                <a:solidFill>
                  <a:srgbClr val="008000"/>
                </a:solidFill>
              </a:rPr>
              <a:t>D2 73 </a:t>
            </a:r>
            <a:r>
              <a:rPr lang="en-US" dirty="0" smtClean="0">
                <a:solidFill>
                  <a:srgbClr val="008000"/>
                </a:solidFill>
              </a:rPr>
              <a:t>21	</a:t>
            </a:r>
            <a:r>
              <a:rPr lang="en-US" dirty="0" smtClean="0">
                <a:solidFill>
                  <a:schemeClr val="accent1"/>
                </a:solidFill>
              </a:rPr>
              <a:t>[</a:t>
            </a:r>
            <a:r>
              <a:rPr lang="en-US" dirty="0" err="1" smtClean="0">
                <a:solidFill>
                  <a:schemeClr val="accent1"/>
                </a:solidFill>
              </a:rPr>
              <a:t>i</a:t>
            </a:r>
            <a:r>
              <a:rPr lang="en-US" dirty="0" smtClean="0">
                <a:solidFill>
                  <a:schemeClr val="accent1"/>
                </a:solidFill>
              </a:rPr>
              <a:t>=32]</a:t>
            </a:r>
          </a:p>
          <a:p>
            <a:pPr marL="114300" indent="0">
              <a:buNone/>
            </a:pPr>
            <a:r>
              <a:rPr lang="en-US" dirty="0" smtClean="0">
                <a:solidFill>
                  <a:srgbClr val="FF6600"/>
                </a:solidFill>
              </a:rPr>
              <a:t>w[33]=B5 </a:t>
            </a:r>
            <a:r>
              <a:rPr lang="en-US" dirty="0">
                <a:solidFill>
                  <a:srgbClr val="FF6600"/>
                </a:solidFill>
              </a:rPr>
              <a:t>8D BA </a:t>
            </a:r>
            <a:r>
              <a:rPr lang="en-US" dirty="0" smtClean="0">
                <a:solidFill>
                  <a:srgbClr val="FF6600"/>
                </a:solidFill>
              </a:rPr>
              <a:t>D2	</a:t>
            </a:r>
            <a:r>
              <a:rPr lang="en-US" dirty="0">
                <a:solidFill>
                  <a:schemeClr val="accent1"/>
                </a:solidFill>
              </a:rPr>
              <a:t>[</a:t>
            </a:r>
            <a:r>
              <a:rPr lang="en-US" dirty="0" err="1">
                <a:solidFill>
                  <a:schemeClr val="accent1"/>
                </a:solidFill>
              </a:rPr>
              <a:t>i</a:t>
            </a:r>
            <a:r>
              <a:rPr lang="en-US" dirty="0" smtClean="0">
                <a:solidFill>
                  <a:schemeClr val="accent1"/>
                </a:solidFill>
              </a:rPr>
              <a:t>=33]</a:t>
            </a:r>
            <a:endParaRPr lang="en-US" dirty="0" smtClean="0">
              <a:solidFill>
                <a:srgbClr val="FF6600"/>
              </a:solidFill>
            </a:endParaRPr>
          </a:p>
          <a:p>
            <a:pPr marL="114300" indent="0">
              <a:buNone/>
            </a:pPr>
            <a:r>
              <a:rPr lang="en-US" dirty="0" smtClean="0">
                <a:solidFill>
                  <a:srgbClr val="800000"/>
                </a:solidFill>
              </a:rPr>
              <a:t>w[34]=31 </a:t>
            </a:r>
            <a:r>
              <a:rPr lang="en-US" dirty="0">
                <a:solidFill>
                  <a:srgbClr val="800000"/>
                </a:solidFill>
              </a:rPr>
              <a:t>2B 5F </a:t>
            </a:r>
            <a:r>
              <a:rPr lang="en-US" dirty="0" smtClean="0">
                <a:solidFill>
                  <a:srgbClr val="800000"/>
                </a:solidFill>
              </a:rPr>
              <a:t>60	</a:t>
            </a:r>
            <a:r>
              <a:rPr lang="en-US" dirty="0">
                <a:solidFill>
                  <a:schemeClr val="accent1"/>
                </a:solidFill>
              </a:rPr>
              <a:t>[</a:t>
            </a:r>
            <a:r>
              <a:rPr lang="en-US" dirty="0" err="1">
                <a:solidFill>
                  <a:schemeClr val="accent1"/>
                </a:solidFill>
              </a:rPr>
              <a:t>i</a:t>
            </a:r>
            <a:r>
              <a:rPr lang="en-US" dirty="0" smtClean="0">
                <a:solidFill>
                  <a:schemeClr val="accent1"/>
                </a:solidFill>
              </a:rPr>
              <a:t>=34]</a:t>
            </a:r>
            <a:r>
              <a:rPr lang="en-US" dirty="0" smtClean="0">
                <a:solidFill>
                  <a:srgbClr val="800000"/>
                </a:solidFill>
              </a:rPr>
              <a:t> </a:t>
            </a:r>
          </a:p>
          <a:p>
            <a:pPr marL="114300" indent="0">
              <a:buNone/>
            </a:pPr>
            <a:r>
              <a:rPr lang="en-US" dirty="0" smtClean="0">
                <a:solidFill>
                  <a:srgbClr val="0000FF"/>
                </a:solidFill>
              </a:rPr>
              <a:t>w[35]</a:t>
            </a:r>
            <a:r>
              <a:rPr lang="en-US" dirty="0" smtClean="0">
                <a:solidFill>
                  <a:srgbClr val="800000"/>
                </a:solidFill>
              </a:rPr>
              <a:t>=</a:t>
            </a:r>
            <a:r>
              <a:rPr lang="en-US" dirty="0" smtClean="0">
                <a:solidFill>
                  <a:srgbClr val="0000FF"/>
                </a:solidFill>
              </a:rPr>
              <a:t>7F </a:t>
            </a:r>
            <a:r>
              <a:rPr lang="en-US" dirty="0">
                <a:solidFill>
                  <a:srgbClr val="0000FF"/>
                </a:solidFill>
              </a:rPr>
              <a:t>8D 29 </a:t>
            </a:r>
            <a:r>
              <a:rPr lang="en-US" dirty="0" smtClean="0">
                <a:solidFill>
                  <a:srgbClr val="0000FF"/>
                </a:solidFill>
              </a:rPr>
              <a:t>2F	</a:t>
            </a:r>
            <a:r>
              <a:rPr lang="en-US" dirty="0">
                <a:solidFill>
                  <a:schemeClr val="accent1"/>
                </a:solidFill>
              </a:rPr>
              <a:t>[</a:t>
            </a:r>
            <a:r>
              <a:rPr lang="en-US" dirty="0" err="1">
                <a:solidFill>
                  <a:schemeClr val="accent1"/>
                </a:solidFill>
              </a:rPr>
              <a:t>i</a:t>
            </a:r>
            <a:r>
              <a:rPr lang="en-US" dirty="0" smtClean="0">
                <a:solidFill>
                  <a:schemeClr val="accent1"/>
                </a:solidFill>
              </a:rPr>
              <a:t>=35]</a:t>
            </a:r>
          </a:p>
          <a:p>
            <a:pPr marL="114300" indent="0">
              <a:buNone/>
            </a:pPr>
            <a:r>
              <a:rPr lang="en-US" sz="1600" dirty="0" smtClean="0">
                <a:solidFill>
                  <a:schemeClr val="bg2">
                    <a:lumMod val="50000"/>
                  </a:schemeClr>
                </a:solidFill>
              </a:rPr>
              <a:t>Then the first four bytes (first column) of the round key for round 9 are calculated as follows:</a:t>
            </a:r>
            <a:endParaRPr lang="en-US" sz="1600" dirty="0">
              <a:solidFill>
                <a:schemeClr val="bg2">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80141181"/>
              </p:ext>
            </p:extLst>
          </p:nvPr>
        </p:nvGraphicFramePr>
        <p:xfrm>
          <a:off x="96644" y="3331935"/>
          <a:ext cx="9047359" cy="1549141"/>
        </p:xfrm>
        <a:graphic>
          <a:graphicData uri="http://schemas.openxmlformats.org/drawingml/2006/table">
            <a:tbl>
              <a:tblPr firstRow="1" bandRow="1">
                <a:tableStyleId>{5C22544A-7EE6-4342-B048-85BDC9FD1C3A}</a:tableStyleId>
              </a:tblPr>
              <a:tblGrid>
                <a:gridCol w="375643"/>
                <a:gridCol w="1060022"/>
                <a:gridCol w="1521813"/>
                <a:gridCol w="1385375"/>
                <a:gridCol w="944574"/>
                <a:gridCol w="1143984"/>
                <a:gridCol w="1248937"/>
                <a:gridCol w="1367011"/>
              </a:tblGrid>
              <a:tr h="927413">
                <a:tc>
                  <a:txBody>
                    <a:bodyPr/>
                    <a:lstStyle/>
                    <a:p>
                      <a:pPr algn="ctr"/>
                      <a:r>
                        <a:rPr lang="en-US" sz="1200" dirty="0" err="1" smtClean="0"/>
                        <a:t>i</a:t>
                      </a:r>
                      <a:endParaRPr lang="en-US" sz="1200" dirty="0" smtClean="0"/>
                    </a:p>
                  </a:txBody>
                  <a:tcPr/>
                </a:tc>
                <a:tc>
                  <a:txBody>
                    <a:bodyPr/>
                    <a:lstStyle/>
                    <a:p>
                      <a:pPr algn="ctr"/>
                      <a:r>
                        <a:rPr lang="en-US" sz="1200" dirty="0" smtClean="0"/>
                        <a:t>Temp </a:t>
                      </a:r>
                    </a:p>
                    <a:p>
                      <a:pPr algn="ctr"/>
                      <a:r>
                        <a:rPr lang="en-US" sz="1200" dirty="0" smtClean="0"/>
                        <a:t>= w[i-1] </a:t>
                      </a:r>
                    </a:p>
                    <a:p>
                      <a:pPr algn="ctr"/>
                      <a:r>
                        <a:rPr lang="en-US" sz="1200" dirty="0" smtClean="0"/>
                        <a:t> = w[35])</a:t>
                      </a:r>
                      <a:endParaRPr lang="en-US" sz="1200" dirty="0"/>
                    </a:p>
                  </a:txBody>
                  <a:tcPr/>
                </a:tc>
                <a:tc>
                  <a:txBody>
                    <a:bodyPr/>
                    <a:lstStyle/>
                    <a:p>
                      <a:pPr algn="ctr"/>
                      <a:r>
                        <a:rPr lang="en-US" sz="1200" dirty="0" smtClean="0"/>
                        <a:t>Temp = </a:t>
                      </a:r>
                      <a:r>
                        <a:rPr lang="en-US" sz="1200" dirty="0" err="1" smtClean="0"/>
                        <a:t>RotWord</a:t>
                      </a:r>
                      <a:r>
                        <a:rPr lang="en-US" sz="1200" dirty="0" smtClean="0"/>
                        <a:t>(Temp)</a:t>
                      </a:r>
                      <a:endParaRPr lang="en-US" sz="1200" dirty="0"/>
                    </a:p>
                  </a:txBody>
                  <a:tcPr/>
                </a:tc>
                <a:tc>
                  <a:txBody>
                    <a:bodyPr/>
                    <a:lstStyle/>
                    <a:p>
                      <a:pPr algn="ctr"/>
                      <a:r>
                        <a:rPr lang="en-US" sz="1200" dirty="0" smtClean="0"/>
                        <a:t>Temp =</a:t>
                      </a:r>
                      <a:r>
                        <a:rPr lang="en-US" sz="1200" baseline="0" dirty="0" smtClean="0"/>
                        <a:t> </a:t>
                      </a:r>
                      <a:r>
                        <a:rPr lang="en-US" sz="1200" baseline="0" dirty="0" err="1" smtClean="0"/>
                        <a:t>SubWord</a:t>
                      </a:r>
                      <a:r>
                        <a:rPr lang="en-US" sz="1200" baseline="0" dirty="0" smtClean="0"/>
                        <a:t>(Temp)</a:t>
                      </a:r>
                      <a:endParaRPr lang="en-US" sz="1200" dirty="0"/>
                    </a:p>
                  </a:txBody>
                  <a:tcPr/>
                </a:tc>
                <a:tc>
                  <a:txBody>
                    <a:bodyPr/>
                    <a:lstStyle/>
                    <a:p>
                      <a:pPr algn="ctr"/>
                      <a:r>
                        <a:rPr lang="en-US" sz="1200" b="1" i="0" u="none" strike="noStrike" cap="none" dirty="0" err="1" smtClean="0">
                          <a:solidFill>
                            <a:schemeClr val="bg1"/>
                          </a:solidFill>
                          <a:latin typeface="+mn-lt"/>
                          <a:ea typeface="+mn-ea"/>
                          <a:cs typeface="+mn-cs"/>
                          <a:sym typeface="Arial"/>
                        </a:rPr>
                        <a:t>Rcon</a:t>
                      </a:r>
                      <a:r>
                        <a:rPr lang="en-US" sz="1200" b="1" i="0" u="none" strike="noStrike" cap="none" dirty="0" smtClean="0">
                          <a:solidFill>
                            <a:schemeClr val="bg1"/>
                          </a:solidFill>
                          <a:latin typeface="+mn-lt"/>
                          <a:ea typeface="+mn-ea"/>
                          <a:cs typeface="+mn-cs"/>
                          <a:sym typeface="Arial"/>
                        </a:rPr>
                        <a:t> (9)</a:t>
                      </a:r>
                      <a:endParaRPr lang="en-US" sz="1200" b="1" i="0" u="none" strike="noStrike" cap="none" dirty="0">
                        <a:solidFill>
                          <a:schemeClr val="bg1"/>
                        </a:solidFill>
                        <a:latin typeface="+mn-lt"/>
                        <a:ea typeface="+mn-ea"/>
                        <a:cs typeface="+mn-cs"/>
                        <a:sym typeface="Arial"/>
                      </a:endParaRPr>
                    </a:p>
                  </a:txBody>
                  <a:tcPr/>
                </a:tc>
                <a:tc>
                  <a:txBody>
                    <a:bodyPr/>
                    <a:lstStyle/>
                    <a:p>
                      <a:pPr algn="ctr"/>
                      <a:r>
                        <a:rPr lang="en-US" sz="1200" dirty="0" smtClean="0"/>
                        <a:t>Temp =</a:t>
                      </a:r>
                    </a:p>
                    <a:p>
                      <a:pPr algn="ctr"/>
                      <a:r>
                        <a:rPr lang="en-US" sz="1200" dirty="0" smtClean="0"/>
                        <a:t>Temp XOR </a:t>
                      </a:r>
                      <a:r>
                        <a:rPr lang="en-US" sz="1200" dirty="0" err="1" smtClean="0"/>
                        <a:t>Rcon</a:t>
                      </a:r>
                      <a:r>
                        <a:rPr lang="en-US" sz="1200" dirty="0" smtClean="0"/>
                        <a:t>(9)</a:t>
                      </a:r>
                      <a:endParaRPr lang="en-US" sz="1200" dirty="0"/>
                    </a:p>
                  </a:txBody>
                  <a:tcPr/>
                </a:tc>
                <a:tc>
                  <a:txBody>
                    <a:bodyPr/>
                    <a:lstStyle/>
                    <a:p>
                      <a:pPr algn="ctr"/>
                      <a:r>
                        <a:rPr lang="en-US" sz="1200" dirty="0" smtClean="0"/>
                        <a:t>w[i-4]</a:t>
                      </a:r>
                    </a:p>
                    <a:p>
                      <a:pPr algn="ctr"/>
                      <a:r>
                        <a:rPr lang="en-US" sz="1200" dirty="0" smtClean="0"/>
                        <a:t>=w[32]</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t>w[</a:t>
                      </a:r>
                      <a:r>
                        <a:rPr lang="en-US" sz="1200" dirty="0" err="1" smtClean="0"/>
                        <a:t>i</a:t>
                      </a:r>
                      <a:r>
                        <a:rPr lang="en-US" sz="1200" dirty="0" smtClean="0"/>
                        <a:t>] = w[36] = Temp XOR    w[i-4]</a:t>
                      </a:r>
                    </a:p>
                    <a:p>
                      <a:pPr algn="ctr"/>
                      <a:endParaRPr lang="en-US" sz="1200" dirty="0"/>
                    </a:p>
                  </a:txBody>
                  <a:tcPr/>
                </a:tc>
              </a:tr>
              <a:tr h="621728">
                <a:tc>
                  <a:txBody>
                    <a:bodyPr/>
                    <a:lstStyle/>
                    <a:p>
                      <a:pPr algn="ctr"/>
                      <a:r>
                        <a:rPr lang="en-US" sz="1200" dirty="0" smtClean="0">
                          <a:solidFill>
                            <a:schemeClr val="tx1">
                              <a:lumMod val="50000"/>
                            </a:schemeClr>
                          </a:solidFill>
                        </a:rPr>
                        <a:t>36</a:t>
                      </a:r>
                      <a:endParaRPr lang="en-US" sz="1200" dirty="0">
                        <a:solidFill>
                          <a:schemeClr val="tx1">
                            <a:lumMod val="50000"/>
                          </a:schemeClr>
                        </a:solidFill>
                      </a:endParaRPr>
                    </a:p>
                  </a:txBody>
                  <a:tcPr/>
                </a:tc>
                <a:tc>
                  <a:txBody>
                    <a:bodyPr/>
                    <a:lstStyle/>
                    <a:p>
                      <a:pPr algn="ctr"/>
                      <a:r>
                        <a:rPr lang="en-US" sz="1200" dirty="0" smtClean="0">
                          <a:solidFill>
                            <a:srgbClr val="0000FF"/>
                          </a:solidFill>
                        </a:rPr>
                        <a:t>7F 8D 29 2F</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smtClean="0">
                          <a:solidFill>
                            <a:srgbClr val="151D48"/>
                          </a:solidFill>
                        </a:rPr>
                        <a:t>8D 29 2F 7F </a:t>
                      </a:r>
                    </a:p>
                    <a:p>
                      <a:pPr algn="ctr"/>
                      <a:endParaRPr lang="en-US" sz="1200" dirty="0">
                        <a:solidFill>
                          <a:srgbClr val="151D48"/>
                        </a:solidFill>
                      </a:endParaRPr>
                    </a:p>
                  </a:txBody>
                  <a:tcPr/>
                </a:tc>
                <a:tc>
                  <a:txBody>
                    <a:bodyPr/>
                    <a:lstStyle/>
                    <a:p>
                      <a:pPr algn="ctr"/>
                      <a:r>
                        <a:rPr lang="en-US" sz="1200" dirty="0" smtClean="0">
                          <a:solidFill>
                            <a:srgbClr val="151D48"/>
                          </a:solidFill>
                        </a:rPr>
                        <a:t>5D A5 15 D2</a:t>
                      </a:r>
                      <a:endParaRPr lang="en-US" sz="1200" dirty="0">
                        <a:solidFill>
                          <a:srgbClr val="151D48"/>
                        </a:solidFill>
                      </a:endParaRPr>
                    </a:p>
                  </a:txBody>
                  <a:tcPr/>
                </a:tc>
                <a:tc>
                  <a:txBody>
                    <a:bodyPr/>
                    <a:lstStyle/>
                    <a:p>
                      <a:pPr algn="ctr"/>
                      <a:r>
                        <a:rPr lang="en-US" sz="1200" dirty="0" smtClean="0">
                          <a:solidFill>
                            <a:srgbClr val="151D48"/>
                          </a:solidFill>
                        </a:rPr>
                        <a:t>1B000000</a:t>
                      </a:r>
                      <a:endParaRPr lang="en-US" sz="1200" dirty="0">
                        <a:solidFill>
                          <a:srgbClr val="151D48"/>
                        </a:solidFill>
                      </a:endParaRPr>
                    </a:p>
                  </a:txBody>
                  <a:tcPr/>
                </a:tc>
                <a:tc>
                  <a:txBody>
                    <a:bodyPr/>
                    <a:lstStyle/>
                    <a:p>
                      <a:pPr algn="ctr"/>
                      <a:r>
                        <a:rPr lang="en-US" sz="1200" dirty="0" smtClean="0">
                          <a:solidFill>
                            <a:srgbClr val="151D48"/>
                          </a:solidFill>
                        </a:rPr>
                        <a:t>46 A5 15 D2</a:t>
                      </a:r>
                      <a:endParaRPr lang="en-US" sz="1200" dirty="0">
                        <a:solidFill>
                          <a:srgbClr val="151D48"/>
                        </a:solidFill>
                      </a:endParaRPr>
                    </a:p>
                  </a:txBody>
                  <a:tcPr/>
                </a:tc>
                <a:tc>
                  <a:txBody>
                    <a:bodyPr/>
                    <a:lstStyle/>
                    <a:p>
                      <a:pPr algn="ctr"/>
                      <a:r>
                        <a:rPr lang="en-US" sz="1200" dirty="0" smtClean="0">
                          <a:solidFill>
                            <a:srgbClr val="008000"/>
                          </a:solidFill>
                        </a:rPr>
                        <a:t>EA D2 73 21</a:t>
                      </a:r>
                      <a:endParaRPr lang="en-US" sz="1200" dirty="0"/>
                    </a:p>
                  </a:txBody>
                  <a:tcPr/>
                </a:tc>
                <a:tc>
                  <a:txBody>
                    <a:bodyPr/>
                    <a:lstStyle/>
                    <a:p>
                      <a:pPr algn="ctr"/>
                      <a:r>
                        <a:rPr lang="en-US" sz="1200" dirty="0" smtClean="0">
                          <a:solidFill>
                            <a:srgbClr val="151D48"/>
                          </a:solidFill>
                        </a:rPr>
                        <a:t>AC 77 66 F3</a:t>
                      </a:r>
                      <a:endParaRPr lang="en-US" sz="1200" dirty="0">
                        <a:solidFill>
                          <a:srgbClr val="151D48"/>
                        </a:solidFill>
                      </a:endParaRPr>
                    </a:p>
                  </a:txBody>
                  <a:tcPr/>
                </a:tc>
              </a:tr>
            </a:tbl>
          </a:graphicData>
        </a:graphic>
      </p:graphicFrame>
    </p:spTree>
    <p:extLst>
      <p:ext uri="{BB962C8B-B14F-4D97-AF65-F5344CB8AC3E}">
        <p14:creationId xmlns:p14="http://schemas.microsoft.com/office/powerpoint/2010/main" val="200832322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a:t>Key Expansion </a:t>
            </a:r>
            <a:r>
              <a:rPr lang="en-GB" dirty="0" smtClean="0"/>
              <a:t>Briefing (5/</a:t>
            </a:r>
            <a:r>
              <a:rPr lang="en-GB" dirty="0"/>
              <a:t>5</a:t>
            </a:r>
            <a:r>
              <a:rPr lang="en-GB" dirty="0" smtClean="0"/>
              <a:t>)</a:t>
            </a:r>
            <a:endParaRPr dirty="0"/>
          </a:p>
        </p:txBody>
      </p:sp>
      <p:sp>
        <p:nvSpPr>
          <p:cNvPr id="230" name="Google Shape;230;p37"/>
          <p:cNvSpPr txBox="1">
            <a:spLocks noGrp="1"/>
          </p:cNvSpPr>
          <p:nvPr>
            <p:ph type="body" idx="1"/>
          </p:nvPr>
        </p:nvSpPr>
        <p:spPr>
          <a:xfrm>
            <a:off x="2630825" y="4371550"/>
            <a:ext cx="1829100" cy="46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t>Key Expansion</a:t>
            </a:r>
            <a:endParaRPr b="1"/>
          </a:p>
        </p:txBody>
      </p:sp>
      <p:pic>
        <p:nvPicPr>
          <p:cNvPr id="231" name="Google Shape;231;p37"/>
          <p:cNvPicPr preferRelativeResize="0"/>
          <p:nvPr/>
        </p:nvPicPr>
        <p:blipFill rotWithShape="1">
          <a:blip r:embed="rId3">
            <a:alphaModFix/>
          </a:blip>
          <a:srcRect l="2584" t="34049" r="38685" b="11981"/>
          <a:stretch/>
        </p:blipFill>
        <p:spPr>
          <a:xfrm>
            <a:off x="230050" y="1275976"/>
            <a:ext cx="6437126" cy="30516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smtClean="0"/>
              <a:t>Byte Substitution (1/2)</a:t>
            </a:r>
            <a:endParaRPr dirty="0"/>
          </a:p>
        </p:txBody>
      </p:sp>
      <p:sp>
        <p:nvSpPr>
          <p:cNvPr id="237" name="Google Shape;237;p3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smtClean="0"/>
              <a:t>Each </a:t>
            </a:r>
            <a:r>
              <a:rPr lang="en-GB" dirty="0"/>
              <a:t>element of the matrix is replaced by an element of S-box matrix.</a:t>
            </a:r>
            <a:endParaRPr dirty="0"/>
          </a:p>
        </p:txBody>
      </p:sp>
      <p:pic>
        <p:nvPicPr>
          <p:cNvPr id="238" name="Google Shape;238;p38"/>
          <p:cNvPicPr preferRelativeResize="0"/>
          <p:nvPr/>
        </p:nvPicPr>
        <p:blipFill>
          <a:blip r:embed="rId3">
            <a:alphaModFix/>
          </a:blip>
          <a:stretch>
            <a:fillRect/>
          </a:stretch>
        </p:blipFill>
        <p:spPr>
          <a:xfrm>
            <a:off x="861875" y="2016975"/>
            <a:ext cx="5467374" cy="26516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311700" y="1650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Rjindael</a:t>
            </a:r>
            <a:r>
              <a:rPr lang="en-GB" dirty="0"/>
              <a:t> S-</a:t>
            </a:r>
            <a:r>
              <a:rPr lang="en-GB" dirty="0" smtClean="0"/>
              <a:t>box used for Byte Substitution (2/2)</a:t>
            </a:r>
            <a:endParaRPr dirty="0"/>
          </a:p>
        </p:txBody>
      </p:sp>
      <p:sp>
        <p:nvSpPr>
          <p:cNvPr id="244" name="Google Shape;244;p39"/>
          <p:cNvSpPr txBox="1">
            <a:spLocks noGrp="1"/>
          </p:cNvSpPr>
          <p:nvPr>
            <p:ph type="body" idx="1"/>
          </p:nvPr>
        </p:nvSpPr>
        <p:spPr>
          <a:xfrm>
            <a:off x="5919330" y="902737"/>
            <a:ext cx="3224670" cy="3012621"/>
          </a:xfrm>
          <a:prstGeom prst="rect">
            <a:avLst/>
          </a:prstGeom>
        </p:spPr>
        <p:txBody>
          <a:bodyPr spcFirstLastPara="1" wrap="square" lIns="91425" tIns="91425" rIns="91425" bIns="91425" anchor="t" anchorCtr="0">
            <a:noAutofit/>
          </a:bodyPr>
          <a:lstStyle/>
          <a:p>
            <a:pPr marL="419100" indent="-285750" algn="just">
              <a:buSzPts val="1500"/>
            </a:pPr>
            <a:r>
              <a:rPr lang="en-GB" sz="1500" dirty="0"/>
              <a:t>S-box is a special lookup table which is constructed by Galois fields.</a:t>
            </a:r>
            <a:endParaRPr sz="1500" dirty="0"/>
          </a:p>
          <a:p>
            <a:pPr marL="419100" indent="-285750" algn="just">
              <a:buSzPts val="1500"/>
            </a:pPr>
            <a:r>
              <a:rPr lang="en-GB" sz="1500" dirty="0"/>
              <a:t>Generating Function used here is GF(2</a:t>
            </a:r>
            <a:r>
              <a:rPr lang="en-GB" sz="1500" baseline="30000" dirty="0"/>
              <a:t>8</a:t>
            </a:r>
            <a:r>
              <a:rPr lang="en-GB" sz="1500" dirty="0"/>
              <a:t>) </a:t>
            </a:r>
            <a:r>
              <a:rPr lang="en-GB" sz="1500" dirty="0" err="1"/>
              <a:t>i.e</a:t>
            </a:r>
            <a:r>
              <a:rPr lang="en-GB" sz="1500" dirty="0"/>
              <a:t>, 256 values are possible.</a:t>
            </a:r>
            <a:endParaRPr sz="1500" dirty="0"/>
          </a:p>
          <a:p>
            <a:pPr marL="419100" indent="-285750" algn="just">
              <a:buSzPts val="1500"/>
            </a:pPr>
            <a:r>
              <a:rPr lang="en-GB" sz="1500" dirty="0"/>
              <a:t>The elements of the S-box are written in hexadecimal system</a:t>
            </a:r>
            <a:r>
              <a:rPr lang="en-GB" sz="1500" dirty="0" smtClean="0"/>
              <a:t>. The first digit represents row and the second digit represents column.</a:t>
            </a:r>
            <a:endParaRPr sz="1500" dirty="0"/>
          </a:p>
        </p:txBody>
      </p:sp>
      <p:pic>
        <p:nvPicPr>
          <p:cNvPr id="5" name="Picture 4" descr="20201111_1133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81743"/>
            <a:ext cx="5971805" cy="396784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a:t>Shift </a:t>
            </a:r>
            <a:r>
              <a:rPr lang="en-GB" dirty="0" smtClean="0"/>
              <a:t>Rows (1/2)</a:t>
            </a:r>
            <a:endParaRPr dirty="0"/>
          </a:p>
        </p:txBody>
      </p:sp>
      <p:sp>
        <p:nvSpPr>
          <p:cNvPr id="251" name="Google Shape;251;p4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smtClean="0"/>
              <a:t>In </a:t>
            </a:r>
            <a:r>
              <a:rPr lang="en-GB" dirty="0"/>
              <a:t>this step rows of the block are cylindrically shifted in left direction. The first row is untouched, the second one by one shift, third by two and fourth by three.</a:t>
            </a:r>
            <a:endParaRPr dirty="0"/>
          </a:p>
        </p:txBody>
      </p:sp>
      <p:pic>
        <p:nvPicPr>
          <p:cNvPr id="252" name="Google Shape;252;p40"/>
          <p:cNvPicPr preferRelativeResize="0"/>
          <p:nvPr/>
        </p:nvPicPr>
        <p:blipFill>
          <a:blip r:embed="rId3">
            <a:alphaModFix/>
          </a:blip>
          <a:stretch>
            <a:fillRect/>
          </a:stretch>
        </p:blipFill>
        <p:spPr>
          <a:xfrm>
            <a:off x="689525" y="2322524"/>
            <a:ext cx="5587175" cy="20777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490250" y="526350"/>
            <a:ext cx="6657026" cy="4090800"/>
          </a:xfrm>
          <a:prstGeom prst="rect">
            <a:avLst/>
          </a:prstGeom>
        </p:spPr>
        <p:txBody>
          <a:bodyPr spcFirstLastPara="1" wrap="square" lIns="91425" tIns="91425" rIns="91425" bIns="91425" anchor="ctr" anchorCtr="0">
            <a:noAutofit/>
          </a:bodyPr>
          <a:lstStyle/>
          <a:p>
            <a:pPr lvl="0">
              <a:lnSpc>
                <a:spcPct val="120000"/>
              </a:lnSpc>
            </a:pPr>
            <a:r>
              <a:rPr lang="en-GB" sz="3200" b="1" u="sng" dirty="0" smtClean="0">
                <a:solidFill>
                  <a:srgbClr val="0000FF"/>
                </a:solidFill>
              </a:rPr>
              <a:t>Advanced Encryption Standard</a:t>
            </a:r>
            <a:r>
              <a:rPr lang="en-GB" sz="3200" dirty="0" smtClean="0">
                <a:solidFill>
                  <a:srgbClr val="0000FF"/>
                </a:solidFill>
              </a:rPr>
              <a:t/>
            </a:r>
            <a:br>
              <a:rPr lang="en-GB" sz="3200" dirty="0" smtClean="0">
                <a:solidFill>
                  <a:srgbClr val="0000FF"/>
                </a:solidFill>
              </a:rPr>
            </a:br>
            <a:r>
              <a:rPr lang="en-GB" sz="1200" dirty="0" smtClean="0">
                <a:solidFill>
                  <a:srgbClr val="0000FF"/>
                </a:solidFill>
              </a:rPr>
              <a:t/>
            </a:r>
            <a:br>
              <a:rPr lang="en-GB" sz="1200" dirty="0" smtClean="0">
                <a:solidFill>
                  <a:srgbClr val="0000FF"/>
                </a:solidFill>
              </a:rPr>
            </a:br>
            <a:r>
              <a:rPr lang="en-GB" sz="2000" dirty="0" smtClean="0">
                <a:solidFill>
                  <a:srgbClr val="10163A"/>
                </a:solidFill>
              </a:rPr>
              <a:t>The Algorithm was developed by </a:t>
            </a:r>
            <a:r>
              <a:rPr lang="en-GB" sz="2000" dirty="0">
                <a:solidFill>
                  <a:srgbClr val="10163A"/>
                </a:solidFill>
              </a:rPr>
              <a:t>Vincent </a:t>
            </a:r>
            <a:r>
              <a:rPr lang="en-GB" sz="2000" u="sng" dirty="0">
                <a:solidFill>
                  <a:srgbClr val="000090"/>
                </a:solidFill>
              </a:rPr>
              <a:t>Rij</a:t>
            </a:r>
            <a:r>
              <a:rPr lang="en-GB" sz="2000" dirty="0">
                <a:solidFill>
                  <a:srgbClr val="10163A"/>
                </a:solidFill>
              </a:rPr>
              <a:t>men</a:t>
            </a:r>
            <a:r>
              <a:rPr lang="en-GB" sz="2000" dirty="0"/>
              <a:t/>
            </a:r>
            <a:br>
              <a:rPr lang="en-GB" sz="2000" dirty="0"/>
            </a:br>
            <a:r>
              <a:rPr lang="en-GB" sz="2000" dirty="0" smtClean="0"/>
              <a:t> </a:t>
            </a:r>
            <a:r>
              <a:rPr lang="en-GB" sz="2000" dirty="0" smtClean="0">
                <a:solidFill>
                  <a:srgbClr val="10163A"/>
                </a:solidFill>
              </a:rPr>
              <a:t>and Joan </a:t>
            </a:r>
            <a:r>
              <a:rPr lang="en-GB" sz="2000" u="sng" dirty="0" smtClean="0">
                <a:solidFill>
                  <a:srgbClr val="000090"/>
                </a:solidFill>
              </a:rPr>
              <a:t>Dae</a:t>
            </a:r>
            <a:r>
              <a:rPr lang="en-GB" sz="2000" dirty="0" smtClean="0">
                <a:solidFill>
                  <a:srgbClr val="10163A"/>
                </a:solidFill>
              </a:rPr>
              <a:t>men. So this is also called </a:t>
            </a:r>
            <a:r>
              <a:rPr lang="en-GB" sz="2000" b="1" u="sng" dirty="0" smtClean="0">
                <a:solidFill>
                  <a:srgbClr val="000090"/>
                </a:solidFill>
              </a:rPr>
              <a:t>RIJNDAEL</a:t>
            </a:r>
            <a:r>
              <a:rPr lang="en-GB" sz="2000" b="1" dirty="0" smtClean="0">
                <a:solidFill>
                  <a:srgbClr val="000090"/>
                </a:solidFill>
              </a:rPr>
              <a:t>.</a:t>
            </a:r>
            <a:endParaRPr sz="2000" b="1" dirty="0">
              <a:solidFill>
                <a:srgbClr val="000090"/>
              </a:solidFil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GB" dirty="0" smtClean="0"/>
              <a:t>An Example of </a:t>
            </a:r>
            <a:r>
              <a:rPr lang="en-GB" dirty="0"/>
              <a:t>Shift Rows </a:t>
            </a:r>
            <a:r>
              <a:rPr lang="en-GB" dirty="0" smtClean="0"/>
              <a:t>(2/</a:t>
            </a:r>
            <a:r>
              <a:rPr lang="en-GB" dirty="0"/>
              <a:t>2)</a:t>
            </a:r>
            <a:endParaRPr dirty="0"/>
          </a:p>
        </p:txBody>
      </p:sp>
      <p:pic>
        <p:nvPicPr>
          <p:cNvPr id="259" name="Google Shape;259;p41"/>
          <p:cNvPicPr preferRelativeResize="0"/>
          <p:nvPr/>
        </p:nvPicPr>
        <p:blipFill>
          <a:blip r:embed="rId3">
            <a:alphaModFix/>
          </a:blip>
          <a:stretch>
            <a:fillRect/>
          </a:stretch>
        </p:blipFill>
        <p:spPr>
          <a:xfrm>
            <a:off x="816550" y="1257100"/>
            <a:ext cx="5839625" cy="2461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311700" y="172925"/>
            <a:ext cx="8520600" cy="607800"/>
          </a:xfrm>
          <a:prstGeom prst="rect">
            <a:avLst/>
          </a:prstGeom>
        </p:spPr>
        <p:txBody>
          <a:bodyPr spcFirstLastPara="1" wrap="square" lIns="91425" tIns="91425" rIns="91425" bIns="91425" anchor="t" anchorCtr="0">
            <a:noAutofit/>
          </a:bodyPr>
          <a:lstStyle/>
          <a:p>
            <a:pPr lvl="0"/>
            <a:r>
              <a:rPr lang="en-GB" sz="3200" dirty="0"/>
              <a:t>Mix </a:t>
            </a:r>
            <a:r>
              <a:rPr lang="en-GB" sz="3200" dirty="0" smtClean="0"/>
              <a:t>Columns (1/4)</a:t>
            </a:r>
            <a:endParaRPr dirty="0"/>
          </a:p>
        </p:txBody>
      </p:sp>
      <p:sp>
        <p:nvSpPr>
          <p:cNvPr id="265" name="Google Shape;265;p42"/>
          <p:cNvSpPr txBox="1">
            <a:spLocks noGrp="1"/>
          </p:cNvSpPr>
          <p:nvPr>
            <p:ph type="body" idx="1"/>
          </p:nvPr>
        </p:nvSpPr>
        <p:spPr>
          <a:xfrm>
            <a:off x="311700" y="780725"/>
            <a:ext cx="8520600" cy="410035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dirty="0" smtClean="0"/>
              <a:t>This </a:t>
            </a:r>
            <a:r>
              <a:rPr lang="en-GB" sz="1700" dirty="0"/>
              <a:t>is the most </a:t>
            </a:r>
            <a:r>
              <a:rPr lang="en-GB" sz="1700" dirty="0" smtClean="0"/>
              <a:t>important part </a:t>
            </a:r>
            <a:r>
              <a:rPr lang="en-GB" sz="1700" dirty="0"/>
              <a:t>of AES Algorithm. It causes the flip of bits to spread all over the block. In this step the block is multiplied by a fixed matrix. The multiplication is field multiplication in G</a:t>
            </a:r>
            <a:r>
              <a:rPr lang="en-GB" sz="1700" dirty="0" smtClean="0"/>
              <a:t>alois </a:t>
            </a:r>
            <a:r>
              <a:rPr lang="en-GB" sz="1700" dirty="0"/>
              <a:t>field. For each row there are 16 multiplication, 12 XORs and a 4 byte output.</a:t>
            </a:r>
            <a:endParaRPr sz="1700" dirty="0"/>
          </a:p>
        </p:txBody>
      </p:sp>
      <p:pic>
        <p:nvPicPr>
          <p:cNvPr id="266" name="Google Shape;266;p42"/>
          <p:cNvPicPr preferRelativeResize="0"/>
          <p:nvPr/>
        </p:nvPicPr>
        <p:blipFill>
          <a:blip r:embed="rId3">
            <a:alphaModFix/>
          </a:blip>
          <a:stretch>
            <a:fillRect/>
          </a:stretch>
        </p:blipFill>
        <p:spPr>
          <a:xfrm>
            <a:off x="780250" y="2077950"/>
            <a:ext cx="5315775" cy="27449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311700" y="135150"/>
            <a:ext cx="8520600" cy="607800"/>
          </a:xfrm>
          <a:prstGeom prst="rect">
            <a:avLst/>
          </a:prstGeom>
        </p:spPr>
        <p:txBody>
          <a:bodyPr spcFirstLastPara="1" wrap="square" lIns="91425" tIns="91425" rIns="91425" bIns="91425" anchor="t" anchorCtr="0">
            <a:noAutofit/>
          </a:bodyPr>
          <a:lstStyle/>
          <a:p>
            <a:pPr lvl="0"/>
            <a:r>
              <a:rPr lang="en-GB" sz="2800" dirty="0" smtClean="0"/>
              <a:t>An Example of Mix </a:t>
            </a:r>
            <a:r>
              <a:rPr lang="en-GB" sz="2800" dirty="0"/>
              <a:t>Columns </a:t>
            </a:r>
            <a:r>
              <a:rPr lang="en-GB" sz="2800" dirty="0" smtClean="0"/>
              <a:t>(2/</a:t>
            </a:r>
            <a:r>
              <a:rPr lang="en-GB" sz="2800" dirty="0"/>
              <a:t>4)</a:t>
            </a:r>
            <a:endParaRPr dirty="0"/>
          </a:p>
        </p:txBody>
      </p:sp>
      <p:sp>
        <p:nvSpPr>
          <p:cNvPr id="272" name="Google Shape;272;p43"/>
          <p:cNvSpPr txBox="1">
            <a:spLocks noGrp="1"/>
          </p:cNvSpPr>
          <p:nvPr>
            <p:ph type="body" idx="1"/>
          </p:nvPr>
        </p:nvSpPr>
        <p:spPr>
          <a:xfrm>
            <a:off x="311700" y="945200"/>
            <a:ext cx="8520600" cy="3780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smtClean="0"/>
              <a:t>It operates on each column individually where a single byte of a column is mapped into a new value that is a function of all four bytes in that column. The transformation can be defined by the following matrix multiplication on state.</a:t>
            </a:r>
          </a:p>
          <a:p>
            <a:pPr marL="0" lvl="0" indent="0" algn="just" rtl="0">
              <a:spcBef>
                <a:spcPts val="0"/>
              </a:spcBef>
              <a:spcAft>
                <a:spcPts val="0"/>
              </a:spcAft>
              <a:buNone/>
            </a:pPr>
            <a:endParaRPr dirty="0" smtClean="0"/>
          </a:p>
          <a:p>
            <a:pPr marL="0" lvl="0" indent="0" algn="l" rtl="0">
              <a:spcBef>
                <a:spcPts val="1600"/>
              </a:spcBef>
              <a:spcAft>
                <a:spcPts val="0"/>
              </a:spcAft>
              <a:buNone/>
            </a:pPr>
            <a:r>
              <a:rPr lang="en-GB" dirty="0" smtClean="0"/>
              <a:t>		</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2630997153"/>
              </p:ext>
            </p:extLst>
          </p:nvPr>
        </p:nvGraphicFramePr>
        <p:xfrm>
          <a:off x="442988" y="2156279"/>
          <a:ext cx="3324812" cy="1874544"/>
        </p:xfrm>
        <a:graphic>
          <a:graphicData uri="http://schemas.openxmlformats.org/drawingml/2006/table">
            <a:tbl>
              <a:tblPr firstRow="1" bandRow="1">
                <a:tableStyleId>{5C22544A-7EE6-4342-B048-85BDC9FD1C3A}</a:tableStyleId>
              </a:tblPr>
              <a:tblGrid>
                <a:gridCol w="831203"/>
                <a:gridCol w="831203"/>
                <a:gridCol w="831203"/>
                <a:gridCol w="831203"/>
              </a:tblGrid>
              <a:tr h="468636">
                <a:tc>
                  <a:txBody>
                    <a:bodyPr/>
                    <a:lstStyle/>
                    <a:p>
                      <a:pPr algn="ctr"/>
                      <a:r>
                        <a:rPr lang="en-US" sz="2000" b="1" dirty="0" smtClean="0">
                          <a:solidFill>
                            <a:schemeClr val="tx1"/>
                          </a:solidFill>
                        </a:rPr>
                        <a:t>S</a:t>
                      </a:r>
                      <a:r>
                        <a:rPr lang="en-US" sz="2000" b="1" baseline="-25000" dirty="0" smtClean="0">
                          <a:solidFill>
                            <a:schemeClr val="tx1"/>
                          </a:solidFill>
                        </a:rPr>
                        <a:t>0,0</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smtClean="0">
                          <a:solidFill>
                            <a:schemeClr val="tx1"/>
                          </a:solidFill>
                        </a:rPr>
                        <a:t>S</a:t>
                      </a:r>
                      <a:r>
                        <a:rPr lang="en-US" sz="2000" b="1" baseline="-25000" smtClean="0">
                          <a:solidFill>
                            <a:schemeClr val="tx1"/>
                          </a:solidFill>
                        </a:rPr>
                        <a:t>0,1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0,2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0,3</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68636">
                <a:tc>
                  <a:txBody>
                    <a:bodyPr/>
                    <a:lstStyle/>
                    <a:p>
                      <a:pPr algn="ctr"/>
                      <a:r>
                        <a:rPr lang="en-US" sz="2000" b="1" dirty="0" smtClean="0">
                          <a:solidFill>
                            <a:srgbClr val="FF6600"/>
                          </a:solidFill>
                        </a:rPr>
                        <a:t>S</a:t>
                      </a:r>
                      <a:r>
                        <a:rPr lang="en-US" sz="2000" b="1" baseline="-25000" dirty="0" smtClean="0">
                          <a:solidFill>
                            <a:srgbClr val="FF6600"/>
                          </a:solidFill>
                        </a:rPr>
                        <a:t>1,0</a:t>
                      </a:r>
                      <a:endParaRPr lang="en-US" sz="2000" b="1" baseline="-25000" dirty="0">
                        <a:solidFill>
                          <a:srgbClr val="FF66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1,1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1,2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1,3</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68636">
                <a:tc>
                  <a:txBody>
                    <a:bodyPr/>
                    <a:lstStyle/>
                    <a:p>
                      <a:pPr algn="ctr"/>
                      <a:r>
                        <a:rPr lang="en-US" sz="2000" b="1" dirty="0" smtClean="0">
                          <a:solidFill>
                            <a:srgbClr val="800000"/>
                          </a:solidFill>
                        </a:rPr>
                        <a:t>S</a:t>
                      </a:r>
                      <a:r>
                        <a:rPr lang="en-US" sz="2000" b="1" baseline="-25000" dirty="0" smtClean="0">
                          <a:solidFill>
                            <a:srgbClr val="800000"/>
                          </a:solidFill>
                        </a:rPr>
                        <a:t>2,0</a:t>
                      </a:r>
                      <a:endParaRPr lang="en-US" sz="2000" b="1" baseline="-25000" dirty="0">
                        <a:solidFill>
                          <a:srgbClr val="8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2,1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2,2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2,3</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68636">
                <a:tc>
                  <a:txBody>
                    <a:bodyPr/>
                    <a:lstStyle/>
                    <a:p>
                      <a:pPr algn="ctr"/>
                      <a:r>
                        <a:rPr lang="en-US" sz="2000" b="1" dirty="0" smtClean="0">
                          <a:solidFill>
                            <a:srgbClr val="FF00FF"/>
                          </a:solidFill>
                        </a:rPr>
                        <a:t>S</a:t>
                      </a:r>
                      <a:r>
                        <a:rPr lang="en-US" sz="2000" b="1" baseline="-25000" dirty="0" smtClean="0">
                          <a:solidFill>
                            <a:srgbClr val="FF00FF"/>
                          </a:solidFill>
                        </a:rPr>
                        <a:t>3,0</a:t>
                      </a:r>
                      <a:endParaRPr lang="en-US" sz="2000" b="1" baseline="-25000" dirty="0">
                        <a:solidFill>
                          <a:srgbClr val="FF00FF"/>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3,1</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3,2</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000" b="1" dirty="0" smtClean="0">
                          <a:solidFill>
                            <a:schemeClr val="tx1"/>
                          </a:solidFill>
                        </a:rPr>
                        <a:t>S</a:t>
                      </a:r>
                      <a:r>
                        <a:rPr lang="en-US" sz="2000" b="1" baseline="-25000" dirty="0" smtClean="0">
                          <a:solidFill>
                            <a:schemeClr val="tx1"/>
                          </a:solidFill>
                        </a:rPr>
                        <a:t>3,3</a:t>
                      </a:r>
                      <a:endParaRPr lang="en-US" sz="2000" b="1" baseline="-25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883707354"/>
              </p:ext>
            </p:extLst>
          </p:nvPr>
        </p:nvGraphicFramePr>
        <p:xfrm>
          <a:off x="3904239" y="2151871"/>
          <a:ext cx="2728768" cy="1857956"/>
        </p:xfrm>
        <a:graphic>
          <a:graphicData uri="http://schemas.openxmlformats.org/drawingml/2006/table">
            <a:tbl>
              <a:tblPr firstRow="1" bandRow="1">
                <a:tableStyleId>{5C22544A-7EE6-4342-B048-85BDC9FD1C3A}</a:tableStyleId>
              </a:tblPr>
              <a:tblGrid>
                <a:gridCol w="682192"/>
                <a:gridCol w="682192"/>
                <a:gridCol w="682192"/>
                <a:gridCol w="682192"/>
              </a:tblGrid>
              <a:tr h="464489">
                <a:tc>
                  <a:txBody>
                    <a:bodyPr/>
                    <a:lstStyle/>
                    <a:p>
                      <a:pPr algn="ctr"/>
                      <a:r>
                        <a:rPr lang="en-US" b="1" dirty="0" smtClean="0">
                          <a:solidFill>
                            <a:srgbClr val="151D48"/>
                          </a:solidFill>
                        </a:rPr>
                        <a:t>02</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03</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01</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01</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64489">
                <a:tc>
                  <a:txBody>
                    <a:bodyPr/>
                    <a:lstStyle/>
                    <a:p>
                      <a:pPr algn="ctr"/>
                      <a:r>
                        <a:rPr lang="en-US" b="1" dirty="0" smtClean="0">
                          <a:solidFill>
                            <a:srgbClr val="151D48"/>
                          </a:solidFill>
                        </a:rPr>
                        <a:t>01</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02</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03</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01</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64489">
                <a:tc>
                  <a:txBody>
                    <a:bodyPr/>
                    <a:lstStyle/>
                    <a:p>
                      <a:pPr algn="ctr"/>
                      <a:r>
                        <a:rPr lang="en-US" b="1" dirty="0" smtClean="0">
                          <a:solidFill>
                            <a:srgbClr val="151D48"/>
                          </a:solidFill>
                        </a:rPr>
                        <a:t>01</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01</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02</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03</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64489">
                <a:tc>
                  <a:txBody>
                    <a:bodyPr/>
                    <a:lstStyle/>
                    <a:p>
                      <a:pPr algn="ctr"/>
                      <a:r>
                        <a:rPr lang="en-US" b="1" dirty="0" smtClean="0">
                          <a:solidFill>
                            <a:srgbClr val="151D48"/>
                          </a:solidFill>
                        </a:rPr>
                        <a:t>03</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01</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01</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b="1" dirty="0" smtClean="0">
                          <a:solidFill>
                            <a:srgbClr val="151D48"/>
                          </a:solidFill>
                        </a:rPr>
                        <a:t>02</a:t>
                      </a:r>
                      <a:endParaRPr lang="en-US" b="1" dirty="0">
                        <a:solidFill>
                          <a:srgbClr val="151D48"/>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4" name="Terminator 3"/>
          <p:cNvSpPr/>
          <p:nvPr/>
        </p:nvSpPr>
        <p:spPr>
          <a:xfrm>
            <a:off x="577241" y="2120382"/>
            <a:ext cx="535258" cy="1962927"/>
          </a:xfrm>
          <a:prstGeom prst="flowChartTerminator">
            <a:avLst/>
          </a:prstGeom>
          <a:noFill/>
          <a:ln w="127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rminator 4"/>
          <p:cNvSpPr/>
          <p:nvPr/>
        </p:nvSpPr>
        <p:spPr>
          <a:xfrm>
            <a:off x="3820277" y="2141376"/>
            <a:ext cx="2886198" cy="461865"/>
          </a:xfrm>
          <a:prstGeom prst="flowChartTerminator">
            <a:avLst/>
          </a:prstGeom>
          <a:no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rminator 12"/>
          <p:cNvSpPr/>
          <p:nvPr/>
        </p:nvSpPr>
        <p:spPr>
          <a:xfrm>
            <a:off x="3815252" y="2629680"/>
            <a:ext cx="2886198" cy="461865"/>
          </a:xfrm>
          <a:prstGeom prst="flowChartTerminator">
            <a:avLst/>
          </a:prstGeom>
          <a:noFill/>
          <a:ln w="12700" cmpd="sng">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rminator 13"/>
          <p:cNvSpPr/>
          <p:nvPr/>
        </p:nvSpPr>
        <p:spPr>
          <a:xfrm>
            <a:off x="3831217" y="3086493"/>
            <a:ext cx="2886198" cy="461865"/>
          </a:xfrm>
          <a:prstGeom prst="flowChartTerminator">
            <a:avLst/>
          </a:prstGeom>
          <a:noFill/>
          <a:ln w="12700" cmpd="sng">
            <a:solidFill>
              <a:srgbClr val="27EED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rminator 14"/>
          <p:cNvSpPr/>
          <p:nvPr/>
        </p:nvSpPr>
        <p:spPr>
          <a:xfrm>
            <a:off x="3836687" y="3553803"/>
            <a:ext cx="2886198" cy="461865"/>
          </a:xfrm>
          <a:prstGeom prst="flowChartTerminator">
            <a:avLst/>
          </a:prstGeom>
          <a:noFill/>
          <a:ln w="12700" cmpd="sng">
            <a:solidFill>
              <a:srgbClr val="FF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t>Example </a:t>
            </a:r>
            <a:r>
              <a:rPr lang="en-GB" sz="3200" dirty="0"/>
              <a:t>of Mix Columns </a:t>
            </a:r>
            <a:r>
              <a:rPr lang="en-GB" sz="3200" dirty="0" smtClean="0"/>
              <a:t>Continued (3/</a:t>
            </a:r>
            <a:r>
              <a:rPr lang="en-GB" sz="3200" dirty="0"/>
              <a:t>4)</a:t>
            </a:r>
            <a:endParaRPr lang="en-US" dirty="0"/>
          </a:p>
        </p:txBody>
      </p:sp>
      <p:sp>
        <p:nvSpPr>
          <p:cNvPr id="3" name="Text Placeholder 2"/>
          <p:cNvSpPr>
            <a:spLocks noGrp="1"/>
          </p:cNvSpPr>
          <p:nvPr>
            <p:ph type="body" idx="1"/>
          </p:nvPr>
        </p:nvSpPr>
        <p:spPr/>
        <p:txBody>
          <a:bodyPr/>
          <a:lstStyle/>
          <a:p>
            <a:pPr fontAlgn="t"/>
            <a:r>
              <a:rPr lang="en-US" b="1" dirty="0" smtClean="0">
                <a:solidFill>
                  <a:schemeClr val="tx1"/>
                </a:solidFill>
              </a:rPr>
              <a:t>S</a:t>
            </a:r>
            <a:r>
              <a:rPr lang="en-US" b="1" baseline="-25000" dirty="0" smtClean="0">
                <a:solidFill>
                  <a:schemeClr val="tx1"/>
                </a:solidFill>
              </a:rPr>
              <a:t>0,0</a:t>
            </a:r>
            <a:r>
              <a:rPr lang="en-US" b="1" baseline="-25000" dirty="0" smtClean="0"/>
              <a:t> </a:t>
            </a:r>
            <a:r>
              <a:rPr lang="en-US" b="1" dirty="0" smtClean="0"/>
              <a:t>=</a:t>
            </a:r>
            <a:r>
              <a:rPr lang="en-US" b="1" baseline="-25000" dirty="0" smtClean="0"/>
              <a:t> </a:t>
            </a:r>
            <a:r>
              <a:rPr lang="en-US" b="1" dirty="0" smtClean="0">
                <a:solidFill>
                  <a:srgbClr val="008000"/>
                </a:solidFill>
              </a:rPr>
              <a:t>(</a:t>
            </a:r>
            <a:r>
              <a:rPr lang="en-US" b="1" dirty="0" smtClean="0">
                <a:solidFill>
                  <a:schemeClr val="tx1"/>
                </a:solidFill>
              </a:rPr>
              <a:t>S</a:t>
            </a:r>
            <a:r>
              <a:rPr lang="en-US" b="1" baseline="-25000" dirty="0" smtClean="0">
                <a:solidFill>
                  <a:schemeClr val="tx1"/>
                </a:solidFill>
              </a:rPr>
              <a:t>0,0</a:t>
            </a:r>
            <a:r>
              <a:rPr lang="en-US" b="1" baseline="-25000" dirty="0" smtClean="0">
                <a:solidFill>
                  <a:srgbClr val="008000"/>
                </a:solidFill>
              </a:rPr>
              <a:t> </a:t>
            </a:r>
            <a:r>
              <a:rPr lang="en-US" b="1" dirty="0" smtClean="0">
                <a:solidFill>
                  <a:srgbClr val="008000"/>
                </a:solidFill>
              </a:rPr>
              <a:t>* 02) XOR</a:t>
            </a:r>
            <a:r>
              <a:rPr lang="en-US" b="1" baseline="-25000" dirty="0" smtClean="0">
                <a:solidFill>
                  <a:srgbClr val="008000"/>
                </a:solidFill>
              </a:rPr>
              <a:t>  </a:t>
            </a:r>
            <a:r>
              <a:rPr lang="en-US" b="1" dirty="0" smtClean="0">
                <a:solidFill>
                  <a:srgbClr val="008000"/>
                </a:solidFill>
              </a:rPr>
              <a:t>(</a:t>
            </a:r>
            <a:r>
              <a:rPr lang="en-US" b="1" dirty="0" smtClean="0">
                <a:solidFill>
                  <a:srgbClr val="FF6600"/>
                </a:solidFill>
              </a:rPr>
              <a:t>S</a:t>
            </a:r>
            <a:r>
              <a:rPr lang="en-US" b="1" baseline="-25000" dirty="0" smtClean="0">
                <a:solidFill>
                  <a:srgbClr val="FF6600"/>
                </a:solidFill>
              </a:rPr>
              <a:t>1,0</a:t>
            </a:r>
            <a:r>
              <a:rPr lang="en-US" b="1" baseline="-25000" dirty="0" smtClean="0">
                <a:solidFill>
                  <a:srgbClr val="008000"/>
                </a:solidFill>
              </a:rPr>
              <a:t> </a:t>
            </a:r>
            <a:r>
              <a:rPr lang="en-US" b="1" dirty="0" smtClean="0">
                <a:solidFill>
                  <a:srgbClr val="008000"/>
                </a:solidFill>
              </a:rPr>
              <a:t>* 03) XOR</a:t>
            </a:r>
            <a:r>
              <a:rPr lang="en-US" b="1" baseline="-25000" dirty="0" smtClean="0">
                <a:solidFill>
                  <a:srgbClr val="008000"/>
                </a:solidFill>
              </a:rPr>
              <a:t> </a:t>
            </a:r>
            <a:r>
              <a:rPr lang="en-US" b="1" dirty="0" smtClean="0">
                <a:solidFill>
                  <a:srgbClr val="008000"/>
                </a:solidFill>
              </a:rPr>
              <a:t>(</a:t>
            </a:r>
            <a:r>
              <a:rPr lang="en-US" b="1" dirty="0" smtClean="0">
                <a:solidFill>
                  <a:srgbClr val="800000"/>
                </a:solidFill>
              </a:rPr>
              <a:t>S</a:t>
            </a:r>
            <a:r>
              <a:rPr lang="en-US" b="1" baseline="-25000" dirty="0" smtClean="0">
                <a:solidFill>
                  <a:srgbClr val="800000"/>
                </a:solidFill>
              </a:rPr>
              <a:t>2,0</a:t>
            </a:r>
            <a:r>
              <a:rPr lang="en-US" b="1" baseline="-25000" dirty="0" smtClean="0">
                <a:solidFill>
                  <a:srgbClr val="008000"/>
                </a:solidFill>
              </a:rPr>
              <a:t> </a:t>
            </a:r>
            <a:r>
              <a:rPr lang="en-US" b="1" dirty="0" smtClean="0">
                <a:solidFill>
                  <a:srgbClr val="008000"/>
                </a:solidFill>
              </a:rPr>
              <a:t>* 01) XOR (</a:t>
            </a:r>
            <a:r>
              <a:rPr lang="en-US" b="1" dirty="0" smtClean="0">
                <a:solidFill>
                  <a:srgbClr val="FF00FF"/>
                </a:solidFill>
              </a:rPr>
              <a:t>S</a:t>
            </a:r>
            <a:r>
              <a:rPr lang="en-US" b="1" baseline="-25000" dirty="0" smtClean="0">
                <a:solidFill>
                  <a:srgbClr val="FF00FF"/>
                </a:solidFill>
              </a:rPr>
              <a:t>3,0</a:t>
            </a:r>
            <a:r>
              <a:rPr lang="en-US" b="1" baseline="-25000" dirty="0" smtClean="0">
                <a:solidFill>
                  <a:srgbClr val="008000"/>
                </a:solidFill>
              </a:rPr>
              <a:t> </a:t>
            </a:r>
            <a:r>
              <a:rPr lang="en-US" b="1" dirty="0" smtClean="0">
                <a:solidFill>
                  <a:srgbClr val="008000"/>
                </a:solidFill>
              </a:rPr>
              <a:t>* 01)</a:t>
            </a:r>
          </a:p>
          <a:p>
            <a:pPr marL="114300" indent="0" fontAlgn="t">
              <a:buNone/>
            </a:pPr>
            <a:endParaRPr lang="en-US" sz="600" b="1" dirty="0" smtClean="0"/>
          </a:p>
          <a:p>
            <a:pPr fontAlgn="t"/>
            <a:r>
              <a:rPr lang="en-US" b="1" dirty="0" smtClean="0">
                <a:solidFill>
                  <a:srgbClr val="FF6600"/>
                </a:solidFill>
              </a:rPr>
              <a:t>S</a:t>
            </a:r>
            <a:r>
              <a:rPr lang="en-US" b="1" baseline="-25000" dirty="0" smtClean="0">
                <a:solidFill>
                  <a:srgbClr val="FF6600"/>
                </a:solidFill>
              </a:rPr>
              <a:t>1,0</a:t>
            </a:r>
            <a:r>
              <a:rPr lang="en-US" b="1" baseline="-25000" dirty="0" smtClean="0"/>
              <a:t> </a:t>
            </a:r>
            <a:r>
              <a:rPr lang="en-US" b="1" dirty="0" smtClean="0"/>
              <a:t>=</a:t>
            </a:r>
            <a:r>
              <a:rPr lang="en-US" b="1" baseline="-25000" dirty="0" smtClean="0"/>
              <a:t> </a:t>
            </a:r>
            <a:r>
              <a:rPr lang="en-US" b="1" dirty="0">
                <a:solidFill>
                  <a:schemeClr val="accent5">
                    <a:lumMod val="75000"/>
                  </a:schemeClr>
                </a:solidFill>
              </a:rPr>
              <a:t>(</a:t>
            </a:r>
            <a:r>
              <a:rPr lang="en-US" b="1" dirty="0">
                <a:solidFill>
                  <a:srgbClr val="2A3990"/>
                </a:solidFill>
              </a:rPr>
              <a:t>S</a:t>
            </a:r>
            <a:r>
              <a:rPr lang="en-US" b="1" baseline="-25000" dirty="0">
                <a:solidFill>
                  <a:srgbClr val="2A3990"/>
                </a:solidFill>
              </a:rPr>
              <a:t>0,0</a:t>
            </a:r>
            <a:r>
              <a:rPr lang="en-US" b="1" baseline="-25000" dirty="0">
                <a:solidFill>
                  <a:schemeClr val="accent5">
                    <a:lumMod val="75000"/>
                  </a:schemeClr>
                </a:solidFill>
              </a:rPr>
              <a:t> </a:t>
            </a:r>
            <a:r>
              <a:rPr lang="en-US" b="1" dirty="0">
                <a:solidFill>
                  <a:schemeClr val="accent5">
                    <a:lumMod val="75000"/>
                  </a:schemeClr>
                </a:solidFill>
              </a:rPr>
              <a:t>* </a:t>
            </a:r>
            <a:r>
              <a:rPr lang="en-US" b="1" dirty="0" smtClean="0">
                <a:solidFill>
                  <a:schemeClr val="accent5">
                    <a:lumMod val="75000"/>
                  </a:schemeClr>
                </a:solidFill>
              </a:rPr>
              <a:t>01) </a:t>
            </a:r>
            <a:r>
              <a:rPr lang="en-US" b="1" dirty="0">
                <a:solidFill>
                  <a:schemeClr val="accent5">
                    <a:lumMod val="75000"/>
                  </a:schemeClr>
                </a:solidFill>
              </a:rPr>
              <a:t>XOR</a:t>
            </a:r>
            <a:r>
              <a:rPr lang="en-US" b="1" baseline="-25000" dirty="0">
                <a:solidFill>
                  <a:schemeClr val="accent5">
                    <a:lumMod val="75000"/>
                  </a:schemeClr>
                </a:solidFill>
              </a:rPr>
              <a:t>  </a:t>
            </a:r>
            <a:r>
              <a:rPr lang="en-US" b="1" dirty="0">
                <a:solidFill>
                  <a:schemeClr val="accent5">
                    <a:lumMod val="75000"/>
                  </a:schemeClr>
                </a:solidFill>
              </a:rPr>
              <a:t>(</a:t>
            </a:r>
            <a:r>
              <a:rPr lang="en-US" b="1" dirty="0">
                <a:solidFill>
                  <a:srgbClr val="FF6600"/>
                </a:solidFill>
              </a:rPr>
              <a:t>S</a:t>
            </a:r>
            <a:r>
              <a:rPr lang="en-US" b="1" baseline="-25000" dirty="0">
                <a:solidFill>
                  <a:srgbClr val="FF6600"/>
                </a:solidFill>
              </a:rPr>
              <a:t>1,0</a:t>
            </a:r>
            <a:r>
              <a:rPr lang="en-US" b="1" baseline="-25000" dirty="0">
                <a:solidFill>
                  <a:schemeClr val="accent5">
                    <a:lumMod val="75000"/>
                  </a:schemeClr>
                </a:solidFill>
              </a:rPr>
              <a:t> </a:t>
            </a:r>
            <a:r>
              <a:rPr lang="en-US" b="1" dirty="0">
                <a:solidFill>
                  <a:schemeClr val="accent5">
                    <a:lumMod val="75000"/>
                  </a:schemeClr>
                </a:solidFill>
              </a:rPr>
              <a:t>* </a:t>
            </a:r>
            <a:r>
              <a:rPr lang="en-US" b="1" dirty="0" smtClean="0">
                <a:solidFill>
                  <a:schemeClr val="accent5">
                    <a:lumMod val="75000"/>
                  </a:schemeClr>
                </a:solidFill>
              </a:rPr>
              <a:t>02) </a:t>
            </a:r>
            <a:r>
              <a:rPr lang="en-US" b="1" dirty="0">
                <a:solidFill>
                  <a:schemeClr val="accent5">
                    <a:lumMod val="75000"/>
                  </a:schemeClr>
                </a:solidFill>
              </a:rPr>
              <a:t>XOR</a:t>
            </a:r>
            <a:r>
              <a:rPr lang="en-US" b="1" baseline="-25000" dirty="0">
                <a:solidFill>
                  <a:schemeClr val="accent5">
                    <a:lumMod val="75000"/>
                  </a:schemeClr>
                </a:solidFill>
              </a:rPr>
              <a:t> </a:t>
            </a:r>
            <a:r>
              <a:rPr lang="en-US" b="1" dirty="0">
                <a:solidFill>
                  <a:schemeClr val="accent5">
                    <a:lumMod val="75000"/>
                  </a:schemeClr>
                </a:solidFill>
              </a:rPr>
              <a:t>(</a:t>
            </a:r>
            <a:r>
              <a:rPr lang="en-US" b="1" dirty="0">
                <a:solidFill>
                  <a:srgbClr val="800000"/>
                </a:solidFill>
              </a:rPr>
              <a:t>S</a:t>
            </a:r>
            <a:r>
              <a:rPr lang="en-US" b="1" baseline="-25000" dirty="0">
                <a:solidFill>
                  <a:srgbClr val="800000"/>
                </a:solidFill>
              </a:rPr>
              <a:t>2,0</a:t>
            </a:r>
            <a:r>
              <a:rPr lang="en-US" b="1" baseline="-25000" dirty="0">
                <a:solidFill>
                  <a:schemeClr val="accent5">
                    <a:lumMod val="75000"/>
                  </a:schemeClr>
                </a:solidFill>
              </a:rPr>
              <a:t> </a:t>
            </a:r>
            <a:r>
              <a:rPr lang="en-US" b="1" dirty="0">
                <a:solidFill>
                  <a:schemeClr val="accent5">
                    <a:lumMod val="75000"/>
                  </a:schemeClr>
                </a:solidFill>
              </a:rPr>
              <a:t>* </a:t>
            </a:r>
            <a:r>
              <a:rPr lang="en-US" b="1" dirty="0" smtClean="0">
                <a:solidFill>
                  <a:schemeClr val="accent5">
                    <a:lumMod val="75000"/>
                  </a:schemeClr>
                </a:solidFill>
              </a:rPr>
              <a:t>03) </a:t>
            </a:r>
            <a:r>
              <a:rPr lang="en-US" b="1" dirty="0">
                <a:solidFill>
                  <a:schemeClr val="accent5">
                    <a:lumMod val="75000"/>
                  </a:schemeClr>
                </a:solidFill>
              </a:rPr>
              <a:t>XOR (</a:t>
            </a:r>
            <a:r>
              <a:rPr lang="en-US" b="1" dirty="0">
                <a:solidFill>
                  <a:srgbClr val="FF00FF"/>
                </a:solidFill>
              </a:rPr>
              <a:t>S</a:t>
            </a:r>
            <a:r>
              <a:rPr lang="en-US" b="1" baseline="-25000" dirty="0">
                <a:solidFill>
                  <a:srgbClr val="FF00FF"/>
                </a:solidFill>
              </a:rPr>
              <a:t>3,0</a:t>
            </a:r>
            <a:r>
              <a:rPr lang="en-US" b="1" baseline="-25000" dirty="0">
                <a:solidFill>
                  <a:schemeClr val="accent5">
                    <a:lumMod val="75000"/>
                  </a:schemeClr>
                </a:solidFill>
              </a:rPr>
              <a:t> </a:t>
            </a:r>
            <a:r>
              <a:rPr lang="en-US" b="1" dirty="0">
                <a:solidFill>
                  <a:schemeClr val="accent5">
                    <a:lumMod val="75000"/>
                  </a:schemeClr>
                </a:solidFill>
              </a:rPr>
              <a:t>* 01)</a:t>
            </a:r>
          </a:p>
          <a:p>
            <a:pPr marL="114300" indent="0" fontAlgn="t">
              <a:buNone/>
            </a:pPr>
            <a:endParaRPr lang="en-US" sz="600" b="1" dirty="0"/>
          </a:p>
          <a:p>
            <a:pPr fontAlgn="t"/>
            <a:r>
              <a:rPr lang="en-US" b="1" dirty="0" smtClean="0">
                <a:solidFill>
                  <a:srgbClr val="800000"/>
                </a:solidFill>
              </a:rPr>
              <a:t>S</a:t>
            </a:r>
            <a:r>
              <a:rPr lang="en-US" b="1" baseline="-25000" dirty="0" smtClean="0">
                <a:solidFill>
                  <a:srgbClr val="800000"/>
                </a:solidFill>
              </a:rPr>
              <a:t>2,0 </a:t>
            </a:r>
            <a:r>
              <a:rPr lang="en-US" b="1" dirty="0" smtClean="0">
                <a:solidFill>
                  <a:srgbClr val="800000"/>
                </a:solidFill>
              </a:rPr>
              <a:t>=</a:t>
            </a:r>
            <a:r>
              <a:rPr lang="en-US" b="1" baseline="-25000" dirty="0" smtClean="0">
                <a:solidFill>
                  <a:srgbClr val="800000"/>
                </a:solidFill>
              </a:rPr>
              <a:t> </a:t>
            </a:r>
            <a:r>
              <a:rPr lang="en-US" b="1" dirty="0">
                <a:solidFill>
                  <a:srgbClr val="00FFFF"/>
                </a:solidFill>
              </a:rPr>
              <a:t>(</a:t>
            </a:r>
            <a:r>
              <a:rPr lang="en-US" b="1" dirty="0">
                <a:solidFill>
                  <a:srgbClr val="2A3990"/>
                </a:solidFill>
              </a:rPr>
              <a:t>S</a:t>
            </a:r>
            <a:r>
              <a:rPr lang="en-US" b="1" baseline="-25000" dirty="0">
                <a:solidFill>
                  <a:srgbClr val="2A3990"/>
                </a:solidFill>
              </a:rPr>
              <a:t>0,0</a:t>
            </a:r>
            <a:r>
              <a:rPr lang="en-US" b="1" baseline="-25000" dirty="0">
                <a:solidFill>
                  <a:srgbClr val="00FFFF"/>
                </a:solidFill>
              </a:rPr>
              <a:t> </a:t>
            </a:r>
            <a:r>
              <a:rPr lang="en-US" b="1" dirty="0">
                <a:solidFill>
                  <a:srgbClr val="00FFFF"/>
                </a:solidFill>
              </a:rPr>
              <a:t>* 01) XOR</a:t>
            </a:r>
            <a:r>
              <a:rPr lang="en-US" b="1" baseline="-25000" dirty="0">
                <a:solidFill>
                  <a:srgbClr val="00FFFF"/>
                </a:solidFill>
              </a:rPr>
              <a:t>  </a:t>
            </a:r>
            <a:r>
              <a:rPr lang="en-US" b="1" dirty="0">
                <a:solidFill>
                  <a:srgbClr val="00FFFF"/>
                </a:solidFill>
              </a:rPr>
              <a:t>(</a:t>
            </a:r>
            <a:r>
              <a:rPr lang="en-US" b="1" dirty="0">
                <a:solidFill>
                  <a:srgbClr val="FF6600"/>
                </a:solidFill>
              </a:rPr>
              <a:t>S</a:t>
            </a:r>
            <a:r>
              <a:rPr lang="en-US" b="1" baseline="-25000" dirty="0">
                <a:solidFill>
                  <a:srgbClr val="FF6600"/>
                </a:solidFill>
              </a:rPr>
              <a:t>1,0</a:t>
            </a:r>
            <a:r>
              <a:rPr lang="en-US" b="1" baseline="-25000" dirty="0">
                <a:solidFill>
                  <a:srgbClr val="00FFFF"/>
                </a:solidFill>
              </a:rPr>
              <a:t> </a:t>
            </a:r>
            <a:r>
              <a:rPr lang="en-US" b="1" dirty="0">
                <a:solidFill>
                  <a:srgbClr val="00FFFF"/>
                </a:solidFill>
              </a:rPr>
              <a:t>* </a:t>
            </a:r>
            <a:r>
              <a:rPr lang="en-US" b="1" dirty="0" smtClean="0">
                <a:solidFill>
                  <a:srgbClr val="00FFFF"/>
                </a:solidFill>
              </a:rPr>
              <a:t>01) </a:t>
            </a:r>
            <a:r>
              <a:rPr lang="en-US" b="1" dirty="0">
                <a:solidFill>
                  <a:srgbClr val="00FFFF"/>
                </a:solidFill>
              </a:rPr>
              <a:t>XOR</a:t>
            </a:r>
            <a:r>
              <a:rPr lang="en-US" b="1" baseline="-25000" dirty="0">
                <a:solidFill>
                  <a:srgbClr val="00FFFF"/>
                </a:solidFill>
              </a:rPr>
              <a:t> </a:t>
            </a:r>
            <a:r>
              <a:rPr lang="en-US" b="1" dirty="0">
                <a:solidFill>
                  <a:srgbClr val="00FFFF"/>
                </a:solidFill>
              </a:rPr>
              <a:t>(</a:t>
            </a:r>
            <a:r>
              <a:rPr lang="en-US" b="1" dirty="0">
                <a:solidFill>
                  <a:srgbClr val="800000"/>
                </a:solidFill>
              </a:rPr>
              <a:t>S</a:t>
            </a:r>
            <a:r>
              <a:rPr lang="en-US" b="1" baseline="-25000" dirty="0">
                <a:solidFill>
                  <a:srgbClr val="800000"/>
                </a:solidFill>
              </a:rPr>
              <a:t>2,0</a:t>
            </a:r>
            <a:r>
              <a:rPr lang="en-US" b="1" baseline="-25000" dirty="0">
                <a:solidFill>
                  <a:srgbClr val="00FFFF"/>
                </a:solidFill>
              </a:rPr>
              <a:t> </a:t>
            </a:r>
            <a:r>
              <a:rPr lang="en-US" b="1" dirty="0">
                <a:solidFill>
                  <a:srgbClr val="00FFFF"/>
                </a:solidFill>
              </a:rPr>
              <a:t>* </a:t>
            </a:r>
            <a:r>
              <a:rPr lang="en-US" b="1" dirty="0" smtClean="0">
                <a:solidFill>
                  <a:srgbClr val="00FFFF"/>
                </a:solidFill>
              </a:rPr>
              <a:t>02) </a:t>
            </a:r>
            <a:r>
              <a:rPr lang="en-US" b="1" dirty="0">
                <a:solidFill>
                  <a:srgbClr val="00FFFF"/>
                </a:solidFill>
              </a:rPr>
              <a:t>XOR (</a:t>
            </a:r>
            <a:r>
              <a:rPr lang="en-US" b="1" dirty="0">
                <a:solidFill>
                  <a:srgbClr val="FF00FF"/>
                </a:solidFill>
              </a:rPr>
              <a:t>S</a:t>
            </a:r>
            <a:r>
              <a:rPr lang="en-US" b="1" baseline="-25000" dirty="0">
                <a:solidFill>
                  <a:srgbClr val="FF00FF"/>
                </a:solidFill>
              </a:rPr>
              <a:t>3,0</a:t>
            </a:r>
            <a:r>
              <a:rPr lang="en-US" b="1" baseline="-25000" dirty="0">
                <a:solidFill>
                  <a:srgbClr val="00FFFF"/>
                </a:solidFill>
              </a:rPr>
              <a:t> </a:t>
            </a:r>
            <a:r>
              <a:rPr lang="en-US" b="1" dirty="0">
                <a:solidFill>
                  <a:srgbClr val="00FFFF"/>
                </a:solidFill>
              </a:rPr>
              <a:t>* </a:t>
            </a:r>
            <a:r>
              <a:rPr lang="en-US" b="1" dirty="0" smtClean="0">
                <a:solidFill>
                  <a:srgbClr val="00FFFF"/>
                </a:solidFill>
              </a:rPr>
              <a:t>03)</a:t>
            </a:r>
          </a:p>
          <a:p>
            <a:pPr marL="114300" indent="0" fontAlgn="t">
              <a:buNone/>
            </a:pPr>
            <a:endParaRPr lang="en-US" sz="600" b="1" dirty="0">
              <a:solidFill>
                <a:srgbClr val="00FFFF"/>
              </a:solidFill>
            </a:endParaRPr>
          </a:p>
          <a:p>
            <a:pPr fontAlgn="t"/>
            <a:r>
              <a:rPr lang="en-US" b="1" dirty="0" smtClean="0">
                <a:solidFill>
                  <a:srgbClr val="FF00FF"/>
                </a:solidFill>
              </a:rPr>
              <a:t>S</a:t>
            </a:r>
            <a:r>
              <a:rPr lang="en-US" b="1" baseline="-25000" dirty="0" smtClean="0">
                <a:solidFill>
                  <a:srgbClr val="FF00FF"/>
                </a:solidFill>
              </a:rPr>
              <a:t>3,0 </a:t>
            </a:r>
            <a:r>
              <a:rPr lang="en-US" b="1" dirty="0" smtClean="0">
                <a:solidFill>
                  <a:srgbClr val="FF00FF"/>
                </a:solidFill>
              </a:rPr>
              <a:t>=</a:t>
            </a:r>
            <a:r>
              <a:rPr lang="en-US" b="1" baseline="-25000" dirty="0" smtClean="0">
                <a:solidFill>
                  <a:srgbClr val="FF00FF"/>
                </a:solidFill>
              </a:rPr>
              <a:t> </a:t>
            </a:r>
            <a:r>
              <a:rPr lang="en-US" b="1" dirty="0">
                <a:solidFill>
                  <a:srgbClr val="FF8000"/>
                </a:solidFill>
              </a:rPr>
              <a:t>(</a:t>
            </a:r>
            <a:r>
              <a:rPr lang="en-US" b="1" dirty="0">
                <a:solidFill>
                  <a:srgbClr val="2A3990"/>
                </a:solidFill>
              </a:rPr>
              <a:t>S</a:t>
            </a:r>
            <a:r>
              <a:rPr lang="en-US" b="1" baseline="-25000" dirty="0">
                <a:solidFill>
                  <a:srgbClr val="2A3990"/>
                </a:solidFill>
              </a:rPr>
              <a:t>0,0</a:t>
            </a:r>
            <a:r>
              <a:rPr lang="en-US" b="1" baseline="-25000" dirty="0">
                <a:solidFill>
                  <a:srgbClr val="FF8000"/>
                </a:solidFill>
              </a:rPr>
              <a:t> </a:t>
            </a:r>
            <a:r>
              <a:rPr lang="en-US" b="1" dirty="0">
                <a:solidFill>
                  <a:srgbClr val="FF8000"/>
                </a:solidFill>
              </a:rPr>
              <a:t>* </a:t>
            </a:r>
            <a:r>
              <a:rPr lang="en-US" b="1" dirty="0" smtClean="0">
                <a:solidFill>
                  <a:srgbClr val="FF8000"/>
                </a:solidFill>
              </a:rPr>
              <a:t>03) </a:t>
            </a:r>
            <a:r>
              <a:rPr lang="en-US" b="1" dirty="0">
                <a:solidFill>
                  <a:srgbClr val="FF8000"/>
                </a:solidFill>
              </a:rPr>
              <a:t>XOR</a:t>
            </a:r>
            <a:r>
              <a:rPr lang="en-US" b="1" baseline="-25000" dirty="0">
                <a:solidFill>
                  <a:srgbClr val="FF8000"/>
                </a:solidFill>
              </a:rPr>
              <a:t>  </a:t>
            </a:r>
            <a:r>
              <a:rPr lang="en-US" b="1" dirty="0">
                <a:solidFill>
                  <a:srgbClr val="FF8000"/>
                </a:solidFill>
              </a:rPr>
              <a:t>(</a:t>
            </a:r>
            <a:r>
              <a:rPr lang="en-US" b="1" dirty="0">
                <a:solidFill>
                  <a:srgbClr val="FF6600"/>
                </a:solidFill>
              </a:rPr>
              <a:t>S</a:t>
            </a:r>
            <a:r>
              <a:rPr lang="en-US" b="1" baseline="-25000" dirty="0">
                <a:solidFill>
                  <a:srgbClr val="FF6600"/>
                </a:solidFill>
              </a:rPr>
              <a:t>1,0</a:t>
            </a:r>
            <a:r>
              <a:rPr lang="en-US" b="1" baseline="-25000" dirty="0">
                <a:solidFill>
                  <a:srgbClr val="FF8000"/>
                </a:solidFill>
              </a:rPr>
              <a:t> </a:t>
            </a:r>
            <a:r>
              <a:rPr lang="en-US" b="1" dirty="0">
                <a:solidFill>
                  <a:srgbClr val="FF8000"/>
                </a:solidFill>
              </a:rPr>
              <a:t>* </a:t>
            </a:r>
            <a:r>
              <a:rPr lang="en-US" b="1" dirty="0" smtClean="0">
                <a:solidFill>
                  <a:srgbClr val="FF8000"/>
                </a:solidFill>
              </a:rPr>
              <a:t>01) </a:t>
            </a:r>
            <a:r>
              <a:rPr lang="en-US" b="1" dirty="0">
                <a:solidFill>
                  <a:srgbClr val="FF8000"/>
                </a:solidFill>
              </a:rPr>
              <a:t>XOR</a:t>
            </a:r>
            <a:r>
              <a:rPr lang="en-US" b="1" baseline="-25000" dirty="0">
                <a:solidFill>
                  <a:srgbClr val="FF8000"/>
                </a:solidFill>
              </a:rPr>
              <a:t> </a:t>
            </a:r>
            <a:r>
              <a:rPr lang="en-US" b="1" dirty="0">
                <a:solidFill>
                  <a:srgbClr val="FF8000"/>
                </a:solidFill>
              </a:rPr>
              <a:t>(</a:t>
            </a:r>
            <a:r>
              <a:rPr lang="en-US" b="1" dirty="0">
                <a:solidFill>
                  <a:srgbClr val="800000"/>
                </a:solidFill>
              </a:rPr>
              <a:t>S</a:t>
            </a:r>
            <a:r>
              <a:rPr lang="en-US" b="1" baseline="-25000" dirty="0">
                <a:solidFill>
                  <a:srgbClr val="800000"/>
                </a:solidFill>
              </a:rPr>
              <a:t>2,0</a:t>
            </a:r>
            <a:r>
              <a:rPr lang="en-US" b="1" baseline="-25000" dirty="0">
                <a:solidFill>
                  <a:srgbClr val="FF8000"/>
                </a:solidFill>
              </a:rPr>
              <a:t> </a:t>
            </a:r>
            <a:r>
              <a:rPr lang="en-US" b="1" dirty="0">
                <a:solidFill>
                  <a:srgbClr val="FF8000"/>
                </a:solidFill>
              </a:rPr>
              <a:t>* </a:t>
            </a:r>
            <a:r>
              <a:rPr lang="en-US" b="1" dirty="0" smtClean="0">
                <a:solidFill>
                  <a:srgbClr val="FF8000"/>
                </a:solidFill>
              </a:rPr>
              <a:t>01) </a:t>
            </a:r>
            <a:r>
              <a:rPr lang="en-US" b="1" dirty="0">
                <a:solidFill>
                  <a:srgbClr val="FF8000"/>
                </a:solidFill>
              </a:rPr>
              <a:t>XOR (</a:t>
            </a:r>
            <a:r>
              <a:rPr lang="en-US" b="1" dirty="0">
                <a:solidFill>
                  <a:srgbClr val="FF00FF"/>
                </a:solidFill>
              </a:rPr>
              <a:t>S</a:t>
            </a:r>
            <a:r>
              <a:rPr lang="en-US" b="1" baseline="-25000" dirty="0">
                <a:solidFill>
                  <a:srgbClr val="FF00FF"/>
                </a:solidFill>
              </a:rPr>
              <a:t>3,0</a:t>
            </a:r>
            <a:r>
              <a:rPr lang="en-US" b="1" baseline="-25000" dirty="0">
                <a:solidFill>
                  <a:srgbClr val="FF8000"/>
                </a:solidFill>
              </a:rPr>
              <a:t> </a:t>
            </a:r>
            <a:r>
              <a:rPr lang="en-US" b="1" dirty="0">
                <a:solidFill>
                  <a:srgbClr val="FF8000"/>
                </a:solidFill>
              </a:rPr>
              <a:t>* </a:t>
            </a:r>
            <a:r>
              <a:rPr lang="en-US" b="1" dirty="0" smtClean="0">
                <a:solidFill>
                  <a:srgbClr val="FF8000"/>
                </a:solidFill>
              </a:rPr>
              <a:t>02)</a:t>
            </a:r>
            <a:endParaRPr lang="en-US" b="1" dirty="0">
              <a:solidFill>
                <a:srgbClr val="FF8000"/>
              </a:solidFill>
            </a:endParaRPr>
          </a:p>
          <a:p>
            <a:pPr marL="114300" indent="0" fontAlgn="t">
              <a:buNone/>
            </a:pPr>
            <a:endParaRPr lang="en-US" sz="600" dirty="0" smtClean="0">
              <a:solidFill>
                <a:srgbClr val="FF00FF"/>
              </a:solidFill>
            </a:endParaRPr>
          </a:p>
          <a:p>
            <a:pPr marL="114300" indent="0" fontAlgn="t">
              <a:buNone/>
            </a:pPr>
            <a:r>
              <a:rPr lang="en-US" dirty="0" smtClean="0">
                <a:solidFill>
                  <a:schemeClr val="bg2">
                    <a:lumMod val="50000"/>
                  </a:schemeClr>
                </a:solidFill>
              </a:rPr>
              <a:t>Note that * multiplications are not traditional multiplications but can be performed using two Look-up tables called L-Table and E-Tables.</a:t>
            </a:r>
          </a:p>
          <a:p>
            <a:pPr marL="114300" indent="0" fontAlgn="t">
              <a:buNone/>
            </a:pPr>
            <a:r>
              <a:rPr lang="en-US" dirty="0" smtClean="0">
                <a:solidFill>
                  <a:schemeClr val="bg2">
                    <a:lumMod val="50000"/>
                  </a:schemeClr>
                </a:solidFill>
              </a:rPr>
              <a:t>One such example for calculating only </a:t>
            </a:r>
            <a:r>
              <a:rPr lang="en-US" b="1" dirty="0">
                <a:solidFill>
                  <a:schemeClr val="tx1"/>
                </a:solidFill>
              </a:rPr>
              <a:t>S</a:t>
            </a:r>
            <a:r>
              <a:rPr lang="en-US" b="1" baseline="-25000" dirty="0">
                <a:solidFill>
                  <a:schemeClr val="tx1"/>
                </a:solidFill>
              </a:rPr>
              <a:t>0,0</a:t>
            </a:r>
            <a:r>
              <a:rPr lang="en-US" b="1" baseline="-25000" dirty="0"/>
              <a:t> </a:t>
            </a:r>
            <a:r>
              <a:rPr lang="en-US" dirty="0" smtClean="0">
                <a:solidFill>
                  <a:schemeClr val="bg2">
                    <a:lumMod val="50000"/>
                  </a:schemeClr>
                </a:solidFill>
              </a:rPr>
              <a:t>is shown </a:t>
            </a:r>
            <a:r>
              <a:rPr lang="en-US" dirty="0">
                <a:solidFill>
                  <a:schemeClr val="bg2">
                    <a:lumMod val="50000"/>
                  </a:schemeClr>
                </a:solidFill>
              </a:rPr>
              <a:t>in the next slide.</a:t>
            </a:r>
          </a:p>
        </p:txBody>
      </p:sp>
    </p:spTree>
    <p:extLst>
      <p:ext uri="{BB962C8B-B14F-4D97-AF65-F5344CB8AC3E}">
        <p14:creationId xmlns:p14="http://schemas.microsoft.com/office/powerpoint/2010/main" val="234875455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a:t>Example of Mix Columns Continued </a:t>
            </a:r>
            <a:r>
              <a:rPr lang="en-GB" sz="2800" dirty="0" smtClean="0"/>
              <a:t>(4/</a:t>
            </a:r>
            <a:r>
              <a:rPr lang="en-GB" sz="2800" dirty="0"/>
              <a:t>4)</a:t>
            </a:r>
            <a:endParaRPr lang="en-US" dirty="0"/>
          </a:p>
        </p:txBody>
      </p:sp>
      <p:sp>
        <p:nvSpPr>
          <p:cNvPr id="3" name="Text Placeholder 2"/>
          <p:cNvSpPr>
            <a:spLocks noGrp="1"/>
          </p:cNvSpPr>
          <p:nvPr>
            <p:ph type="body" idx="1"/>
          </p:nvPr>
        </p:nvSpPr>
        <p:spPr>
          <a:xfrm>
            <a:off x="311700" y="1229875"/>
            <a:ext cx="8520600" cy="3682692"/>
          </a:xfrm>
        </p:spPr>
        <p:txBody>
          <a:bodyPr/>
          <a:lstStyle/>
          <a:p>
            <a:pPr marL="114300" indent="0">
              <a:buNone/>
            </a:pPr>
            <a:r>
              <a:rPr lang="en-US" u="sng" dirty="0" smtClean="0"/>
              <a:t>Example:</a:t>
            </a:r>
            <a:r>
              <a:rPr lang="en-US" dirty="0" smtClean="0"/>
              <a:t> Let, Input =</a:t>
            </a:r>
            <a:r>
              <a:rPr lang="en-US" b="1" dirty="0">
                <a:solidFill>
                  <a:schemeClr val="tx1"/>
                </a:solidFill>
              </a:rPr>
              <a:t> </a:t>
            </a:r>
            <a:r>
              <a:rPr lang="en-US" dirty="0">
                <a:solidFill>
                  <a:srgbClr val="2A3990"/>
                </a:solidFill>
              </a:rPr>
              <a:t>8</a:t>
            </a:r>
            <a:r>
              <a:rPr lang="en-US" dirty="0" smtClean="0">
                <a:solidFill>
                  <a:srgbClr val="2A3990"/>
                </a:solidFill>
              </a:rPr>
              <a:t>7</a:t>
            </a:r>
            <a:r>
              <a:rPr lang="en-US" dirty="0" smtClean="0"/>
              <a:t> </a:t>
            </a:r>
            <a:r>
              <a:rPr lang="en-US" dirty="0" smtClean="0">
                <a:solidFill>
                  <a:srgbClr val="FF6600"/>
                </a:solidFill>
              </a:rPr>
              <a:t>6E</a:t>
            </a:r>
            <a:r>
              <a:rPr lang="en-US" dirty="0" smtClean="0"/>
              <a:t> </a:t>
            </a:r>
            <a:r>
              <a:rPr lang="en-US" dirty="0" smtClean="0">
                <a:solidFill>
                  <a:srgbClr val="800000"/>
                </a:solidFill>
              </a:rPr>
              <a:t>46</a:t>
            </a:r>
            <a:r>
              <a:rPr lang="en-US" dirty="0" smtClean="0"/>
              <a:t> </a:t>
            </a:r>
            <a:r>
              <a:rPr lang="en-US" dirty="0" smtClean="0">
                <a:solidFill>
                  <a:srgbClr val="FF00FF"/>
                </a:solidFill>
              </a:rPr>
              <a:t>A6</a:t>
            </a:r>
          </a:p>
          <a:p>
            <a:pPr marL="114300" indent="0">
              <a:buNone/>
            </a:pPr>
            <a:r>
              <a:rPr lang="en-US" dirty="0" smtClean="0"/>
              <a:t>So,</a:t>
            </a:r>
          </a:p>
          <a:p>
            <a:pPr marL="114300" indent="0">
              <a:buNone/>
            </a:pPr>
            <a:r>
              <a:rPr lang="en-US" b="1" dirty="0" smtClean="0">
                <a:solidFill>
                  <a:schemeClr val="tx1"/>
                </a:solidFill>
              </a:rPr>
              <a:t>S</a:t>
            </a:r>
            <a:r>
              <a:rPr lang="en-US" b="1" baseline="-25000" dirty="0" smtClean="0">
                <a:solidFill>
                  <a:schemeClr val="tx1"/>
                </a:solidFill>
              </a:rPr>
              <a:t>0,0</a:t>
            </a:r>
            <a:r>
              <a:rPr lang="en-US" b="1" baseline="-25000" dirty="0" smtClean="0"/>
              <a:t> </a:t>
            </a:r>
            <a:r>
              <a:rPr lang="en-US" b="1" dirty="0"/>
              <a:t>= </a:t>
            </a:r>
            <a:r>
              <a:rPr lang="en-US" b="1" dirty="0">
                <a:solidFill>
                  <a:srgbClr val="008000"/>
                </a:solidFill>
              </a:rPr>
              <a:t>(</a:t>
            </a:r>
            <a:r>
              <a:rPr lang="en-US" b="1" dirty="0">
                <a:solidFill>
                  <a:schemeClr val="tx1"/>
                </a:solidFill>
              </a:rPr>
              <a:t>S</a:t>
            </a:r>
            <a:r>
              <a:rPr lang="en-US" b="1" baseline="-25000" dirty="0">
                <a:solidFill>
                  <a:schemeClr val="tx1"/>
                </a:solidFill>
              </a:rPr>
              <a:t>0,0</a:t>
            </a:r>
            <a:r>
              <a:rPr lang="en-US" b="1" baseline="-25000" dirty="0">
                <a:solidFill>
                  <a:srgbClr val="008000"/>
                </a:solidFill>
              </a:rPr>
              <a:t> </a:t>
            </a:r>
            <a:r>
              <a:rPr lang="en-US" b="1" dirty="0">
                <a:solidFill>
                  <a:srgbClr val="008000"/>
                </a:solidFill>
              </a:rPr>
              <a:t>* 02) </a:t>
            </a:r>
            <a:r>
              <a:rPr lang="en-US" b="1" dirty="0" smtClean="0">
                <a:solidFill>
                  <a:srgbClr val="008000"/>
                </a:solidFill>
              </a:rPr>
              <a:t>XOR</a:t>
            </a:r>
            <a:r>
              <a:rPr lang="en-US" b="1" baseline="-25000" dirty="0" smtClean="0">
                <a:solidFill>
                  <a:srgbClr val="008000"/>
                </a:solidFill>
              </a:rPr>
              <a:t>  </a:t>
            </a:r>
            <a:r>
              <a:rPr lang="en-US" b="1" dirty="0">
                <a:solidFill>
                  <a:srgbClr val="008000"/>
                </a:solidFill>
              </a:rPr>
              <a:t>(</a:t>
            </a:r>
            <a:r>
              <a:rPr lang="en-US" b="1" dirty="0">
                <a:solidFill>
                  <a:srgbClr val="FF6600"/>
                </a:solidFill>
              </a:rPr>
              <a:t>S</a:t>
            </a:r>
            <a:r>
              <a:rPr lang="en-US" b="1" baseline="-25000" dirty="0">
                <a:solidFill>
                  <a:srgbClr val="FF6600"/>
                </a:solidFill>
              </a:rPr>
              <a:t>1,0</a:t>
            </a:r>
            <a:r>
              <a:rPr lang="en-US" b="1" baseline="-25000" dirty="0">
                <a:solidFill>
                  <a:srgbClr val="008000"/>
                </a:solidFill>
              </a:rPr>
              <a:t> </a:t>
            </a:r>
            <a:r>
              <a:rPr lang="en-US" b="1" dirty="0">
                <a:solidFill>
                  <a:srgbClr val="008000"/>
                </a:solidFill>
              </a:rPr>
              <a:t>* 03) XOR</a:t>
            </a:r>
            <a:r>
              <a:rPr lang="en-US" b="1" baseline="-25000" dirty="0">
                <a:solidFill>
                  <a:srgbClr val="008000"/>
                </a:solidFill>
              </a:rPr>
              <a:t> </a:t>
            </a:r>
            <a:r>
              <a:rPr lang="en-US" b="1" dirty="0">
                <a:solidFill>
                  <a:srgbClr val="008000"/>
                </a:solidFill>
              </a:rPr>
              <a:t>(</a:t>
            </a:r>
            <a:r>
              <a:rPr lang="en-US" b="1" dirty="0">
                <a:solidFill>
                  <a:srgbClr val="800000"/>
                </a:solidFill>
              </a:rPr>
              <a:t>S</a:t>
            </a:r>
            <a:r>
              <a:rPr lang="en-US" b="1" baseline="-25000" dirty="0">
                <a:solidFill>
                  <a:srgbClr val="800000"/>
                </a:solidFill>
              </a:rPr>
              <a:t>2,0</a:t>
            </a:r>
            <a:r>
              <a:rPr lang="en-US" b="1" baseline="-25000" dirty="0">
                <a:solidFill>
                  <a:srgbClr val="008000"/>
                </a:solidFill>
              </a:rPr>
              <a:t> </a:t>
            </a:r>
            <a:r>
              <a:rPr lang="en-US" b="1" dirty="0">
                <a:solidFill>
                  <a:srgbClr val="008000"/>
                </a:solidFill>
              </a:rPr>
              <a:t>* 01) XOR (</a:t>
            </a:r>
            <a:r>
              <a:rPr lang="en-US" b="1" dirty="0">
                <a:solidFill>
                  <a:srgbClr val="FF00FF"/>
                </a:solidFill>
              </a:rPr>
              <a:t>S</a:t>
            </a:r>
            <a:r>
              <a:rPr lang="en-US" b="1" baseline="-25000" dirty="0">
                <a:solidFill>
                  <a:srgbClr val="FF00FF"/>
                </a:solidFill>
              </a:rPr>
              <a:t>3,0</a:t>
            </a:r>
            <a:r>
              <a:rPr lang="en-US" b="1" baseline="-25000" dirty="0">
                <a:solidFill>
                  <a:srgbClr val="008000"/>
                </a:solidFill>
              </a:rPr>
              <a:t> </a:t>
            </a:r>
            <a:r>
              <a:rPr lang="en-US" b="1" dirty="0">
                <a:solidFill>
                  <a:srgbClr val="008000"/>
                </a:solidFill>
              </a:rPr>
              <a:t>* 01)</a:t>
            </a:r>
          </a:p>
          <a:p>
            <a:pPr marL="114300" indent="0">
              <a:buNone/>
            </a:pPr>
            <a:endParaRPr lang="en-US" b="1" baseline="-25000" dirty="0" smtClean="0"/>
          </a:p>
          <a:p>
            <a:pPr marL="114300" indent="0">
              <a:buNone/>
            </a:pPr>
            <a:r>
              <a:rPr lang="en-US" b="1" dirty="0">
                <a:solidFill>
                  <a:srgbClr val="008000"/>
                </a:solidFill>
              </a:rPr>
              <a:t> </a:t>
            </a:r>
            <a:r>
              <a:rPr lang="en-US" b="1" dirty="0" smtClean="0">
                <a:solidFill>
                  <a:srgbClr val="008000"/>
                </a:solidFill>
              </a:rPr>
              <a:t>      </a:t>
            </a:r>
            <a:r>
              <a:rPr lang="en-US" b="1" dirty="0" smtClean="0"/>
              <a:t>=</a:t>
            </a:r>
            <a:r>
              <a:rPr lang="en-US" b="1" dirty="0" smtClean="0">
                <a:solidFill>
                  <a:schemeClr val="accent1">
                    <a:lumMod val="50000"/>
                  </a:schemeClr>
                </a:solidFill>
              </a:rPr>
              <a:t> </a:t>
            </a:r>
            <a:r>
              <a:rPr lang="en-US" b="1" dirty="0" smtClean="0">
                <a:solidFill>
                  <a:srgbClr val="008000"/>
                </a:solidFill>
              </a:rPr>
              <a:t>(</a:t>
            </a:r>
            <a:r>
              <a:rPr lang="en-US" b="1" dirty="0" smtClean="0">
                <a:solidFill>
                  <a:schemeClr val="tx1"/>
                </a:solidFill>
              </a:rPr>
              <a:t>87</a:t>
            </a:r>
            <a:r>
              <a:rPr lang="en-US" b="1" baseline="-25000" dirty="0" smtClean="0">
                <a:solidFill>
                  <a:srgbClr val="008000"/>
                </a:solidFill>
              </a:rPr>
              <a:t> </a:t>
            </a:r>
            <a:r>
              <a:rPr lang="en-US" b="1" dirty="0">
                <a:solidFill>
                  <a:srgbClr val="008000"/>
                </a:solidFill>
              </a:rPr>
              <a:t>* 02) XOR</a:t>
            </a:r>
            <a:r>
              <a:rPr lang="en-US" b="1" baseline="-25000" dirty="0">
                <a:solidFill>
                  <a:srgbClr val="008000"/>
                </a:solidFill>
              </a:rPr>
              <a:t>  </a:t>
            </a:r>
            <a:r>
              <a:rPr lang="en-US" b="1" dirty="0" smtClean="0">
                <a:solidFill>
                  <a:srgbClr val="008000"/>
                </a:solidFill>
              </a:rPr>
              <a:t>(</a:t>
            </a:r>
            <a:r>
              <a:rPr lang="en-US" b="1" dirty="0" smtClean="0">
                <a:solidFill>
                  <a:srgbClr val="FF6600"/>
                </a:solidFill>
              </a:rPr>
              <a:t>6E</a:t>
            </a:r>
            <a:r>
              <a:rPr lang="en-US" b="1" baseline="-25000" dirty="0" smtClean="0">
                <a:solidFill>
                  <a:srgbClr val="008000"/>
                </a:solidFill>
              </a:rPr>
              <a:t> </a:t>
            </a:r>
            <a:r>
              <a:rPr lang="en-US" b="1" dirty="0">
                <a:solidFill>
                  <a:srgbClr val="008000"/>
                </a:solidFill>
              </a:rPr>
              <a:t>* 03) XOR</a:t>
            </a:r>
            <a:r>
              <a:rPr lang="en-US" b="1" baseline="-25000" dirty="0">
                <a:solidFill>
                  <a:srgbClr val="008000"/>
                </a:solidFill>
              </a:rPr>
              <a:t> </a:t>
            </a:r>
            <a:r>
              <a:rPr lang="en-US" b="1" dirty="0" smtClean="0">
                <a:solidFill>
                  <a:srgbClr val="008000"/>
                </a:solidFill>
              </a:rPr>
              <a:t>(</a:t>
            </a:r>
            <a:r>
              <a:rPr lang="en-US" b="1" dirty="0" smtClean="0">
                <a:solidFill>
                  <a:srgbClr val="800000"/>
                </a:solidFill>
              </a:rPr>
              <a:t>46</a:t>
            </a:r>
            <a:r>
              <a:rPr lang="en-US" b="1" baseline="-25000" dirty="0" smtClean="0">
                <a:solidFill>
                  <a:srgbClr val="008000"/>
                </a:solidFill>
              </a:rPr>
              <a:t> </a:t>
            </a:r>
            <a:r>
              <a:rPr lang="en-US" b="1" dirty="0">
                <a:solidFill>
                  <a:srgbClr val="008000"/>
                </a:solidFill>
              </a:rPr>
              <a:t>* 01) XOR </a:t>
            </a:r>
            <a:r>
              <a:rPr lang="en-US" b="1" dirty="0" smtClean="0">
                <a:solidFill>
                  <a:srgbClr val="008000"/>
                </a:solidFill>
              </a:rPr>
              <a:t>(</a:t>
            </a:r>
            <a:r>
              <a:rPr lang="en-US" b="1" dirty="0" smtClean="0">
                <a:solidFill>
                  <a:srgbClr val="FF00FF"/>
                </a:solidFill>
              </a:rPr>
              <a:t>A6</a:t>
            </a:r>
            <a:r>
              <a:rPr lang="en-US" b="1" baseline="-25000" dirty="0" smtClean="0">
                <a:solidFill>
                  <a:srgbClr val="008000"/>
                </a:solidFill>
              </a:rPr>
              <a:t> </a:t>
            </a:r>
            <a:r>
              <a:rPr lang="en-US" b="1" dirty="0">
                <a:solidFill>
                  <a:srgbClr val="008000"/>
                </a:solidFill>
              </a:rPr>
              <a:t>* 01</a:t>
            </a:r>
            <a:r>
              <a:rPr lang="en-US" b="1" dirty="0" smtClean="0">
                <a:solidFill>
                  <a:srgbClr val="008000"/>
                </a:solidFill>
              </a:rPr>
              <a:t>)</a:t>
            </a:r>
          </a:p>
          <a:p>
            <a:pPr marL="114300" indent="0">
              <a:buNone/>
            </a:pPr>
            <a:endParaRPr lang="en-US" sz="600" b="1" dirty="0" smtClean="0">
              <a:solidFill>
                <a:srgbClr val="008000"/>
              </a:solidFill>
            </a:endParaRPr>
          </a:p>
          <a:p>
            <a:pPr marL="114300" indent="0">
              <a:lnSpc>
                <a:spcPct val="140000"/>
              </a:lnSpc>
              <a:buNone/>
            </a:pPr>
            <a:r>
              <a:rPr lang="en-US" b="1" dirty="0" smtClean="0">
                <a:solidFill>
                  <a:srgbClr val="008000"/>
                </a:solidFill>
              </a:rPr>
              <a:t>       </a:t>
            </a:r>
            <a:r>
              <a:rPr lang="en-US" b="1" dirty="0" smtClean="0"/>
              <a:t>= E(L(</a:t>
            </a:r>
            <a:r>
              <a:rPr lang="en-US" b="1" dirty="0">
                <a:solidFill>
                  <a:schemeClr val="tx1"/>
                </a:solidFill>
              </a:rPr>
              <a:t>87</a:t>
            </a:r>
            <a:r>
              <a:rPr lang="en-US" b="1" dirty="0" smtClean="0"/>
              <a:t>)+L(</a:t>
            </a:r>
            <a:r>
              <a:rPr lang="en-US" b="1" dirty="0">
                <a:solidFill>
                  <a:srgbClr val="008000"/>
                </a:solidFill>
              </a:rPr>
              <a:t>02</a:t>
            </a:r>
            <a:r>
              <a:rPr lang="en-US" b="1" dirty="0" smtClean="0"/>
              <a:t>)) XOR E(L(</a:t>
            </a:r>
            <a:r>
              <a:rPr lang="en-US" b="1" dirty="0" smtClean="0">
                <a:solidFill>
                  <a:srgbClr val="FF6600"/>
                </a:solidFill>
              </a:rPr>
              <a:t>6E</a:t>
            </a:r>
            <a:r>
              <a:rPr lang="en-US" b="1" dirty="0" smtClean="0">
                <a:solidFill>
                  <a:srgbClr val="10163A"/>
                </a:solidFill>
              </a:rPr>
              <a:t>)+L(</a:t>
            </a:r>
            <a:r>
              <a:rPr lang="en-US" b="1" dirty="0">
                <a:solidFill>
                  <a:srgbClr val="008000"/>
                </a:solidFill>
              </a:rPr>
              <a:t>03</a:t>
            </a:r>
            <a:r>
              <a:rPr lang="en-US" b="1" dirty="0" smtClean="0">
                <a:solidFill>
                  <a:srgbClr val="10163A"/>
                </a:solidFill>
              </a:rPr>
              <a:t>)) XOR E((L(</a:t>
            </a:r>
            <a:r>
              <a:rPr lang="en-US" b="1" dirty="0">
                <a:solidFill>
                  <a:srgbClr val="800000"/>
                </a:solidFill>
              </a:rPr>
              <a:t>46</a:t>
            </a:r>
            <a:r>
              <a:rPr lang="en-US" b="1" dirty="0" smtClean="0">
                <a:solidFill>
                  <a:srgbClr val="10163A"/>
                </a:solidFill>
              </a:rPr>
              <a:t>)+L(</a:t>
            </a:r>
            <a:r>
              <a:rPr lang="en-US" b="1" dirty="0">
                <a:solidFill>
                  <a:srgbClr val="008000"/>
                </a:solidFill>
              </a:rPr>
              <a:t>01</a:t>
            </a:r>
            <a:r>
              <a:rPr lang="en-US" b="1" dirty="0" smtClean="0">
                <a:solidFill>
                  <a:srgbClr val="10163A"/>
                </a:solidFill>
              </a:rPr>
              <a:t>)) </a:t>
            </a:r>
          </a:p>
          <a:p>
            <a:pPr marL="114300" indent="0">
              <a:lnSpc>
                <a:spcPct val="140000"/>
              </a:lnSpc>
              <a:buNone/>
            </a:pPr>
            <a:r>
              <a:rPr lang="en-US" b="1" dirty="0" smtClean="0">
                <a:solidFill>
                  <a:srgbClr val="10163A"/>
                </a:solidFill>
              </a:rPr>
              <a:t>          XOR E(L(</a:t>
            </a:r>
            <a:r>
              <a:rPr lang="en-US" b="1" dirty="0">
                <a:solidFill>
                  <a:srgbClr val="FF00FF"/>
                </a:solidFill>
              </a:rPr>
              <a:t>A6</a:t>
            </a:r>
            <a:r>
              <a:rPr lang="en-US" b="1" dirty="0" smtClean="0">
                <a:solidFill>
                  <a:srgbClr val="10163A"/>
                </a:solidFill>
              </a:rPr>
              <a:t>)+L(</a:t>
            </a:r>
            <a:r>
              <a:rPr lang="en-US" b="1" dirty="0">
                <a:solidFill>
                  <a:srgbClr val="008000"/>
                </a:solidFill>
              </a:rPr>
              <a:t>01</a:t>
            </a:r>
            <a:r>
              <a:rPr lang="en-US" b="1" dirty="0" smtClean="0">
                <a:solidFill>
                  <a:srgbClr val="10163A"/>
                </a:solidFill>
              </a:rPr>
              <a:t>))</a:t>
            </a:r>
          </a:p>
          <a:p>
            <a:pPr marL="114300" indent="0">
              <a:lnSpc>
                <a:spcPct val="140000"/>
              </a:lnSpc>
              <a:buNone/>
            </a:pPr>
            <a:r>
              <a:rPr lang="en-US" b="1" dirty="0" smtClean="0">
                <a:solidFill>
                  <a:srgbClr val="10163A"/>
                </a:solidFill>
              </a:rPr>
              <a:t>       = E(74+19) XOR E(………) ………….</a:t>
            </a:r>
          </a:p>
          <a:p>
            <a:pPr marL="114300" indent="0">
              <a:lnSpc>
                <a:spcPct val="140000"/>
              </a:lnSpc>
              <a:buNone/>
            </a:pPr>
            <a:r>
              <a:rPr lang="en-US" b="1" dirty="0">
                <a:solidFill>
                  <a:srgbClr val="10163A"/>
                </a:solidFill>
              </a:rPr>
              <a:t> </a:t>
            </a:r>
            <a:r>
              <a:rPr lang="en-US" b="1" dirty="0" smtClean="0">
                <a:solidFill>
                  <a:srgbClr val="10163A"/>
                </a:solidFill>
              </a:rPr>
              <a:t>      = E(8D) XOR …………</a:t>
            </a:r>
          </a:p>
          <a:p>
            <a:pPr marL="114300" indent="0">
              <a:lnSpc>
                <a:spcPct val="140000"/>
              </a:lnSpc>
              <a:buNone/>
            </a:pPr>
            <a:r>
              <a:rPr lang="en-US" b="1" dirty="0">
                <a:solidFill>
                  <a:srgbClr val="10163A"/>
                </a:solidFill>
              </a:rPr>
              <a:t> </a:t>
            </a:r>
            <a:r>
              <a:rPr lang="en-US" b="1" dirty="0" smtClean="0">
                <a:solidFill>
                  <a:srgbClr val="10163A"/>
                </a:solidFill>
              </a:rPr>
              <a:t>      = 15 XOR …………..</a:t>
            </a:r>
            <a:endParaRPr lang="en-US" b="1" dirty="0">
              <a:solidFill>
                <a:srgbClr val="10163A"/>
              </a:solidFill>
            </a:endParaRPr>
          </a:p>
          <a:p>
            <a:pPr marL="114300" indent="0">
              <a:buNone/>
            </a:pPr>
            <a:endParaRPr lang="en-US" dirty="0"/>
          </a:p>
        </p:txBody>
      </p:sp>
      <p:sp>
        <p:nvSpPr>
          <p:cNvPr id="5" name="Oval 4"/>
          <p:cNvSpPr/>
          <p:nvPr/>
        </p:nvSpPr>
        <p:spPr>
          <a:xfrm>
            <a:off x="1301414" y="2876161"/>
            <a:ext cx="629716" cy="55633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046576" y="2860609"/>
            <a:ext cx="587735" cy="55633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595279" y="3411505"/>
            <a:ext cx="73468" cy="419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941624" y="3332971"/>
            <a:ext cx="183878" cy="4774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948724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title"/>
          </p:nvPr>
        </p:nvSpPr>
        <p:spPr>
          <a:xfrm>
            <a:off x="311700" y="156000"/>
            <a:ext cx="8520600" cy="607800"/>
          </a:xfrm>
          <a:prstGeom prst="rect">
            <a:avLst/>
          </a:prstGeom>
        </p:spPr>
        <p:txBody>
          <a:bodyPr spcFirstLastPara="1" wrap="square" lIns="91425" tIns="91425" rIns="91425" bIns="91425" anchor="t" anchorCtr="0">
            <a:noAutofit/>
          </a:bodyPr>
          <a:lstStyle/>
          <a:p>
            <a:pPr lvl="0"/>
            <a:r>
              <a:rPr lang="en-GB" sz="3200" dirty="0" smtClean="0"/>
              <a:t>Add Round Key</a:t>
            </a:r>
            <a:endParaRPr dirty="0"/>
          </a:p>
        </p:txBody>
      </p:sp>
      <p:sp>
        <p:nvSpPr>
          <p:cNvPr id="283" name="Google Shape;283;p44"/>
          <p:cNvSpPr txBox="1">
            <a:spLocks noGrp="1"/>
          </p:cNvSpPr>
          <p:nvPr>
            <p:ph type="body" idx="1"/>
          </p:nvPr>
        </p:nvSpPr>
        <p:spPr>
          <a:xfrm>
            <a:off x="83962" y="986712"/>
            <a:ext cx="2277473" cy="36004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smtClean="0"/>
              <a:t>In </a:t>
            </a:r>
            <a:r>
              <a:rPr lang="en-GB" dirty="0"/>
              <a:t>this step each byte </a:t>
            </a:r>
            <a:r>
              <a:rPr lang="en-GB" dirty="0" smtClean="0"/>
              <a:t>of the STATE is </a:t>
            </a:r>
            <a:r>
              <a:rPr lang="en-GB" dirty="0" err="1" smtClean="0"/>
              <a:t>XORed</a:t>
            </a:r>
            <a:r>
              <a:rPr lang="en-GB" dirty="0" smtClean="0"/>
              <a:t> </a:t>
            </a:r>
            <a:r>
              <a:rPr lang="en-GB" dirty="0"/>
              <a:t>with </a:t>
            </a:r>
            <a:r>
              <a:rPr lang="en-GB" dirty="0" smtClean="0"/>
              <a:t>corresponding byte of the round key. </a:t>
            </a:r>
            <a:r>
              <a:rPr lang="en-GB" dirty="0"/>
              <a:t>S</a:t>
            </a:r>
            <a:r>
              <a:rPr lang="en-GB" dirty="0" smtClean="0"/>
              <a:t>ince </a:t>
            </a:r>
            <a:r>
              <a:rPr lang="en-GB" dirty="0"/>
              <a:t>using same key weaken the algorithm. Hence keys are </a:t>
            </a:r>
            <a:r>
              <a:rPr lang="en-GB" dirty="0" smtClean="0"/>
              <a:t>expanded using the procedure as explained earlier.</a:t>
            </a:r>
            <a:endParaRPr dirty="0"/>
          </a:p>
        </p:txBody>
      </p:sp>
      <p:pic>
        <p:nvPicPr>
          <p:cNvPr id="284" name="Google Shape;284;p44"/>
          <p:cNvPicPr preferRelativeResize="0"/>
          <p:nvPr/>
        </p:nvPicPr>
        <p:blipFill>
          <a:blip r:embed="rId3">
            <a:alphaModFix/>
          </a:blip>
          <a:stretch>
            <a:fillRect/>
          </a:stretch>
        </p:blipFill>
        <p:spPr>
          <a:xfrm>
            <a:off x="2581835" y="995150"/>
            <a:ext cx="5537215" cy="36204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311700" y="1378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Attacks on </a:t>
            </a:r>
            <a:r>
              <a:rPr lang="en-GB" dirty="0" smtClean="0"/>
              <a:t>AES (1/2)</a:t>
            </a:r>
            <a:endParaRPr dirty="0"/>
          </a:p>
        </p:txBody>
      </p:sp>
      <p:sp>
        <p:nvSpPr>
          <p:cNvPr id="296" name="Google Shape;296;p46"/>
          <p:cNvSpPr txBox="1">
            <a:spLocks noGrp="1"/>
          </p:cNvSpPr>
          <p:nvPr>
            <p:ph type="body" idx="1"/>
          </p:nvPr>
        </p:nvSpPr>
        <p:spPr>
          <a:xfrm>
            <a:off x="311700" y="713792"/>
            <a:ext cx="8520600" cy="36214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t>Attack on AES Implementation Exploiting Publicly-visible Partial </a:t>
            </a:r>
            <a:r>
              <a:rPr lang="en-GB" sz="1600" b="1" dirty="0" smtClean="0"/>
              <a:t>Result: </a:t>
            </a:r>
            <a:endParaRPr lang="en-GB" sz="1600" b="1" dirty="0"/>
          </a:p>
          <a:p>
            <a:pPr marL="0" lvl="0" indent="0" algn="l" rtl="0">
              <a:spcBef>
                <a:spcPts val="0"/>
              </a:spcBef>
              <a:spcAft>
                <a:spcPts val="0"/>
              </a:spcAft>
              <a:buNone/>
            </a:pPr>
            <a:r>
              <a:rPr lang="en-GB" sz="1400" b="1" dirty="0" smtClean="0">
                <a:solidFill>
                  <a:srgbClr val="666666"/>
                </a:solidFill>
              </a:rPr>
              <a:t>Source research paper :</a:t>
            </a:r>
            <a:r>
              <a:rPr lang="en-GB" sz="1400" b="1" dirty="0" smtClean="0"/>
              <a:t> </a:t>
            </a:r>
          </a:p>
          <a:p>
            <a:pPr marL="0" lvl="0" indent="0" algn="l" rtl="0">
              <a:spcBef>
                <a:spcPts val="0"/>
              </a:spcBef>
              <a:spcAft>
                <a:spcPts val="0"/>
              </a:spcAft>
              <a:buNone/>
            </a:pPr>
            <a:r>
              <a:rPr lang="en-GB" sz="1400" b="1" dirty="0" smtClean="0">
                <a:solidFill>
                  <a:srgbClr val="666666"/>
                </a:solidFill>
                <a:highlight>
                  <a:srgbClr val="FFFFFF"/>
                </a:highlight>
              </a:rPr>
              <a:t>Attack on AES Implementation Exploiting Publicly-visible Partial Result, by William Diehl , 2017</a:t>
            </a:r>
            <a:endParaRPr sz="1400" b="1" dirty="0" smtClean="0">
              <a:solidFill>
                <a:srgbClr val="666666"/>
              </a:solidFill>
              <a:highlight>
                <a:srgbClr val="FFFFFF"/>
              </a:highlight>
            </a:endParaRPr>
          </a:p>
          <a:p>
            <a:pPr marL="0" lvl="0" indent="0" algn="l" rtl="0">
              <a:spcBef>
                <a:spcPts val="0"/>
              </a:spcBef>
              <a:spcAft>
                <a:spcPts val="0"/>
              </a:spcAft>
              <a:buNone/>
            </a:pPr>
            <a:endParaRPr sz="1100" b="1" dirty="0">
              <a:solidFill>
                <a:srgbClr val="666666"/>
              </a:solidFill>
              <a:highlight>
                <a:srgbClr val="FFFFFF"/>
              </a:highlight>
            </a:endParaRPr>
          </a:p>
          <a:p>
            <a:pPr marL="0" lvl="0" indent="0" algn="just" rtl="0">
              <a:spcBef>
                <a:spcPts val="0"/>
              </a:spcBef>
              <a:spcAft>
                <a:spcPts val="0"/>
              </a:spcAft>
              <a:buNone/>
            </a:pPr>
            <a:r>
              <a:rPr lang="en-GB" sz="1500" dirty="0"/>
              <a:t>Although AES is designed to be secure against a wide variety of linear and differential attacks, security ultimately depends on a combination of the engineering implementation and proper application by intended users. In this work, </a:t>
            </a:r>
            <a:r>
              <a:rPr lang="en-GB" sz="1500" dirty="0" smtClean="0"/>
              <a:t>the authors </a:t>
            </a:r>
            <a:r>
              <a:rPr lang="en-GB" sz="1500" dirty="0"/>
              <a:t>attack a publicly-available VHDL implementation of AES by exploiting a partial result visible at the top-level public interface of the implementation. The vulnerability renders the security of the implementation equivalent to a one-round version of AES. </a:t>
            </a:r>
            <a:r>
              <a:rPr lang="en-GB" sz="1500" dirty="0" smtClean="0"/>
              <a:t>They proposed an algorithm that </a:t>
            </a:r>
            <a:r>
              <a:rPr lang="en-GB" sz="1500" dirty="0"/>
              <a:t>exploits this vulnerability to recover the secret key in 2</a:t>
            </a:r>
            <a:r>
              <a:rPr lang="en-GB" sz="1500" baseline="30000" dirty="0"/>
              <a:t>31</a:t>
            </a:r>
            <a:r>
              <a:rPr lang="en-GB" sz="1500" dirty="0"/>
              <a:t> operations. The algorithm is coded in an interpreted high-level language and successfully recovers secret keys, with one set of known plaintext, using a general-purpose CPU in an average of 30 minutes.</a:t>
            </a:r>
            <a:endParaRPr sz="1500" dirty="0"/>
          </a:p>
          <a:p>
            <a:pPr marL="0" lvl="0" indent="0" algn="l" rtl="0">
              <a:spcBef>
                <a:spcPts val="0"/>
              </a:spcBef>
              <a:spcAft>
                <a:spcPts val="1600"/>
              </a:spcAft>
              <a:buNone/>
            </a:pPr>
            <a:endParaRPr sz="700"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7"/>
          <p:cNvSpPr txBox="1">
            <a:spLocks noGrp="1"/>
          </p:cNvSpPr>
          <p:nvPr>
            <p:ph type="title"/>
          </p:nvPr>
        </p:nvSpPr>
        <p:spPr>
          <a:xfrm>
            <a:off x="311700" y="1378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Attacks on </a:t>
            </a:r>
            <a:r>
              <a:rPr lang="en-GB" dirty="0" smtClean="0"/>
              <a:t>AES (2/2)</a:t>
            </a:r>
            <a:endParaRPr dirty="0"/>
          </a:p>
        </p:txBody>
      </p:sp>
      <p:sp>
        <p:nvSpPr>
          <p:cNvPr id="302" name="Google Shape;302;p47"/>
          <p:cNvSpPr txBox="1">
            <a:spLocks noGrp="1"/>
          </p:cNvSpPr>
          <p:nvPr>
            <p:ph type="body" idx="1"/>
          </p:nvPr>
        </p:nvSpPr>
        <p:spPr>
          <a:xfrm>
            <a:off x="311700" y="817025"/>
            <a:ext cx="8520600" cy="3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t>Known-key distinguishing attack:</a:t>
            </a:r>
            <a:endParaRPr sz="1400" b="1" dirty="0"/>
          </a:p>
          <a:p>
            <a:pPr marL="0" lvl="0" indent="0" algn="just" rtl="0">
              <a:spcBef>
                <a:spcPts val="0"/>
              </a:spcBef>
              <a:spcAft>
                <a:spcPts val="0"/>
              </a:spcAft>
              <a:buNone/>
            </a:pPr>
            <a:r>
              <a:rPr lang="en-GB" sz="1400" dirty="0"/>
              <a:t>Known-key distinguishing attacks were first introduced in 2007 by Lars Knudsen and Vincent Rijmen in a paper that proposed such an attack against 7 out of 10 rounds of the AES cipher and another attack against a generalized </a:t>
            </a:r>
            <a:r>
              <a:rPr lang="en-GB" sz="1400" dirty="0" err="1"/>
              <a:t>Feistel</a:t>
            </a:r>
            <a:r>
              <a:rPr lang="en-GB" sz="1400" dirty="0"/>
              <a:t> cipher. Their attack finds plaintext/ciphertext pairs for a cipher with a known key, where the input and output have s least significant bits set to zero, in less than 2 s time (where s is fewer than half the block size).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GB" sz="1400" b="1" dirty="0"/>
              <a:t>Side-channel attacks:</a:t>
            </a:r>
            <a:endParaRPr sz="1400" b="1" dirty="0"/>
          </a:p>
          <a:p>
            <a:pPr marL="0" lvl="0" indent="0" algn="just" rtl="0">
              <a:spcBef>
                <a:spcPts val="0"/>
              </a:spcBef>
              <a:spcAft>
                <a:spcPts val="0"/>
              </a:spcAft>
              <a:buNone/>
            </a:pPr>
            <a:r>
              <a:rPr lang="en-GB" sz="1400" dirty="0"/>
              <a:t>Side-channel attacks do not attack the cipher as a black box, and thus are not related to cipher security as defined in the classical context, but are important in practice. They attack implementations of the cipher on hardware or software systems that inadvertently leak data. There are several such known attacks on various implementations of AES.</a:t>
            </a:r>
            <a:endParaRPr sz="1400" dirty="0"/>
          </a:p>
          <a:p>
            <a:pPr marL="0" lvl="0" indent="0" algn="just" rtl="0">
              <a:spcBef>
                <a:spcPts val="0"/>
              </a:spcBef>
              <a:spcAft>
                <a:spcPts val="0"/>
              </a:spcAft>
              <a:buNone/>
            </a:pPr>
            <a:endParaRPr sz="1400" dirty="0"/>
          </a:p>
          <a:p>
            <a:pPr marL="0" lvl="0" indent="0" algn="l" rtl="0">
              <a:spcBef>
                <a:spcPts val="0"/>
              </a:spcBef>
              <a:spcAft>
                <a:spcPts val="1600"/>
              </a:spcAft>
              <a:buNone/>
            </a:pPr>
            <a:endParaRPr sz="1400"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endParaRPr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346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AES?</a:t>
            </a:r>
            <a:endParaRPr/>
          </a:p>
        </p:txBody>
      </p:sp>
      <p:sp>
        <p:nvSpPr>
          <p:cNvPr id="120" name="Google Shape;120;p19"/>
          <p:cNvSpPr txBox="1">
            <a:spLocks noGrp="1"/>
          </p:cNvSpPr>
          <p:nvPr>
            <p:ph type="body" idx="1"/>
          </p:nvPr>
        </p:nvSpPr>
        <p:spPr>
          <a:xfrm>
            <a:off x="266350" y="1263600"/>
            <a:ext cx="8159400" cy="3434400"/>
          </a:xfrm>
          <a:prstGeom prst="rect">
            <a:avLst/>
          </a:prstGeom>
        </p:spPr>
        <p:txBody>
          <a:bodyPr spcFirstLastPara="1" wrap="square" lIns="91425" tIns="91425" rIns="91425" bIns="91425" anchor="t" anchorCtr="0">
            <a:noAutofit/>
          </a:bodyPr>
          <a:lstStyle/>
          <a:p>
            <a:pPr marL="457200" lvl="0" indent="-336550" algn="just" rtl="0">
              <a:spcBef>
                <a:spcPts val="500"/>
              </a:spcBef>
              <a:spcAft>
                <a:spcPts val="0"/>
              </a:spcAft>
              <a:buClr>
                <a:srgbClr val="666666"/>
              </a:buClr>
              <a:buSzPts val="1700"/>
              <a:buChar char="●"/>
            </a:pPr>
            <a:r>
              <a:rPr lang="en-GB" sz="1700" dirty="0">
                <a:solidFill>
                  <a:srgbClr val="666666"/>
                </a:solidFill>
                <a:highlight>
                  <a:srgbClr val="FFFFFF"/>
                </a:highlight>
              </a:rPr>
              <a:t>AES is an encryption standard chosen by the National Institute of Standards and Technology(NIST), USA to protect classified information. It has been accepted world wide as a desirable algorithm to encrypt sensitive data.</a:t>
            </a:r>
            <a:endParaRPr sz="1700" dirty="0">
              <a:solidFill>
                <a:srgbClr val="666666"/>
              </a:solidFill>
              <a:highlight>
                <a:srgbClr val="FFFFFF"/>
              </a:highlight>
            </a:endParaRPr>
          </a:p>
          <a:p>
            <a:pPr marL="457200" lvl="0" indent="-336550" algn="just" rtl="0">
              <a:spcBef>
                <a:spcPts val="0"/>
              </a:spcBef>
              <a:spcAft>
                <a:spcPts val="0"/>
              </a:spcAft>
              <a:buClr>
                <a:srgbClr val="666666"/>
              </a:buClr>
              <a:buSzPts val="1700"/>
              <a:buChar char="●"/>
            </a:pPr>
            <a:r>
              <a:rPr lang="en-GB" sz="1700" dirty="0">
                <a:solidFill>
                  <a:srgbClr val="666666"/>
                </a:solidFill>
                <a:highlight>
                  <a:schemeClr val="lt1"/>
                </a:highlight>
              </a:rPr>
              <a:t>It supersedes the </a:t>
            </a:r>
            <a:r>
              <a:rPr lang="en-GB" sz="1700" dirty="0">
                <a:solidFill>
                  <a:srgbClr val="666666"/>
                </a:solidFill>
                <a:highlight>
                  <a:schemeClr val="lt1"/>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Data Encryption Standard</a:t>
            </a:r>
            <a:r>
              <a:rPr lang="en-GB" sz="1700" dirty="0">
                <a:solidFill>
                  <a:srgbClr val="666666"/>
                </a:solidFill>
                <a:highlight>
                  <a:schemeClr val="lt1"/>
                </a:highlight>
              </a:rPr>
              <a:t> (DES), which was published in 1977.</a:t>
            </a:r>
            <a:endParaRPr sz="1700" dirty="0">
              <a:solidFill>
                <a:srgbClr val="666666"/>
              </a:solidFill>
              <a:highlight>
                <a:schemeClr val="lt1"/>
              </a:highlight>
            </a:endParaRPr>
          </a:p>
          <a:p>
            <a:pPr marL="457200" lvl="0" indent="-336550" algn="just" rtl="0">
              <a:spcBef>
                <a:spcPts val="0"/>
              </a:spcBef>
              <a:spcAft>
                <a:spcPts val="0"/>
              </a:spcAft>
              <a:buClr>
                <a:srgbClr val="666666"/>
              </a:buClr>
              <a:buSzPts val="1700"/>
              <a:buChar char="●"/>
            </a:pPr>
            <a:r>
              <a:rPr lang="en-GB" sz="1700" dirty="0">
                <a:solidFill>
                  <a:srgbClr val="666666"/>
                </a:solidFill>
                <a:highlight>
                  <a:schemeClr val="lt1"/>
                </a:highlight>
              </a:rPr>
              <a:t>The algorithm described by AES is a </a:t>
            </a:r>
            <a:r>
              <a:rPr lang="en-GB" sz="1700" dirty="0">
                <a:solidFill>
                  <a:srgbClr val="666666"/>
                </a:solidFill>
                <a:highlight>
                  <a:schemeClr val="lt1"/>
                </a:highlight>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symmetric-key algorithm</a:t>
            </a:r>
            <a:r>
              <a:rPr lang="en-GB" sz="1700" dirty="0">
                <a:solidFill>
                  <a:srgbClr val="666666"/>
                </a:solidFill>
                <a:highlight>
                  <a:schemeClr val="lt1"/>
                </a:highlight>
              </a:rPr>
              <a:t>, meaning the same key is used for both encrypting and decrypting the data</a:t>
            </a:r>
            <a:r>
              <a:rPr lang="en-GB" sz="1700" dirty="0" smtClean="0">
                <a:solidFill>
                  <a:srgbClr val="666666"/>
                </a:solidFill>
                <a:highlight>
                  <a:schemeClr val="lt1"/>
                </a:highlight>
              </a:rPr>
              <a:t>.</a:t>
            </a:r>
          </a:p>
          <a:p>
            <a:pPr marL="457200" lvl="0" indent="-336550" algn="just" rtl="0">
              <a:spcBef>
                <a:spcPts val="0"/>
              </a:spcBef>
              <a:spcAft>
                <a:spcPts val="0"/>
              </a:spcAft>
              <a:buClr>
                <a:srgbClr val="666666"/>
              </a:buClr>
              <a:buSzPts val="1700"/>
              <a:buChar char="●"/>
            </a:pPr>
            <a:r>
              <a:rPr lang="en-GB" sz="1700" dirty="0" smtClean="0">
                <a:solidFill>
                  <a:srgbClr val="666666"/>
                </a:solidFill>
                <a:highlight>
                  <a:schemeClr val="lt1"/>
                </a:highlight>
              </a:rPr>
              <a:t>It is based on both permutation and substitution techniques.</a:t>
            </a:r>
          </a:p>
          <a:p>
            <a:pPr marL="457200" lvl="0" indent="-336550" algn="just" rtl="0">
              <a:spcBef>
                <a:spcPts val="0"/>
              </a:spcBef>
              <a:spcAft>
                <a:spcPts val="0"/>
              </a:spcAft>
              <a:buClr>
                <a:srgbClr val="666666"/>
              </a:buClr>
              <a:buSzPts val="1700"/>
              <a:buChar char="●"/>
            </a:pPr>
            <a:endParaRPr sz="1700" dirty="0">
              <a:solidFill>
                <a:srgbClr val="666666"/>
              </a:solidFill>
              <a:highlight>
                <a:srgbClr val="FFFFFF"/>
              </a:highlight>
            </a:endParaRPr>
          </a:p>
          <a:p>
            <a:pPr marL="0" lvl="0" indent="0" algn="just" rtl="0">
              <a:spcBef>
                <a:spcPts val="5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3465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Why </a:t>
            </a:r>
            <a:r>
              <a:rPr lang="en-GB" dirty="0" smtClean="0"/>
              <a:t>AES is so popular? (1/2)</a:t>
            </a:r>
            <a:endParaRPr dirty="0"/>
          </a:p>
        </p:txBody>
      </p:sp>
      <p:sp>
        <p:nvSpPr>
          <p:cNvPr id="126" name="Google Shape;126;p20"/>
          <p:cNvSpPr txBox="1">
            <a:spLocks noGrp="1"/>
          </p:cNvSpPr>
          <p:nvPr>
            <p:ph type="body" idx="1"/>
          </p:nvPr>
        </p:nvSpPr>
        <p:spPr>
          <a:xfrm>
            <a:off x="266350" y="1216175"/>
            <a:ext cx="8222400" cy="3434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500"/>
              </a:spcBef>
              <a:spcAft>
                <a:spcPts val="0"/>
              </a:spcAft>
              <a:buClr>
                <a:srgbClr val="666666"/>
              </a:buClr>
              <a:buSzPts val="1800"/>
              <a:buChar char="●"/>
            </a:pPr>
            <a:r>
              <a:rPr lang="en-GB" dirty="0">
                <a:solidFill>
                  <a:srgbClr val="666666"/>
                </a:solidFill>
                <a:highlight>
                  <a:srgbClr val="FFFFFF"/>
                </a:highlight>
              </a:rPr>
              <a:t>The cracking of Data Encryption Standard(DES) was becoming possible</a:t>
            </a:r>
            <a:r>
              <a:rPr lang="en-GB" dirty="0" smtClean="0">
                <a:solidFill>
                  <a:srgbClr val="666666"/>
                </a:solidFill>
                <a:highlight>
                  <a:srgbClr val="FFFFFF"/>
                </a:highlight>
              </a:rPr>
              <a:t>. AES overcomes the limitation of the smaller key size of DES by utilizing a bigger and variable-length key.</a:t>
            </a:r>
          </a:p>
          <a:p>
            <a:pPr marL="457200" lvl="0" indent="-342900" algn="l" rtl="0">
              <a:lnSpc>
                <a:spcPct val="150000"/>
              </a:lnSpc>
              <a:spcBef>
                <a:spcPts val="500"/>
              </a:spcBef>
              <a:spcAft>
                <a:spcPts val="0"/>
              </a:spcAft>
              <a:buClr>
                <a:srgbClr val="666666"/>
              </a:buClr>
              <a:buSzPts val="1800"/>
              <a:buChar char="●"/>
            </a:pPr>
            <a:r>
              <a:rPr lang="en-GB" dirty="0" smtClean="0">
                <a:solidFill>
                  <a:srgbClr val="666666"/>
                </a:solidFill>
                <a:highlight>
                  <a:srgbClr val="FFFFFF"/>
                </a:highlight>
              </a:rPr>
              <a:t>Moreover, it also resolves the slow processing speed of Triple-DES and utilizes lower resources than the earlier one.</a:t>
            </a:r>
            <a:endParaRPr dirty="0">
              <a:solidFill>
                <a:srgbClr val="666666"/>
              </a:solidFill>
              <a:highlight>
                <a:srgbClr val="FFFFFF"/>
              </a:highlight>
            </a:endParaRPr>
          </a:p>
          <a:p>
            <a:pPr marL="457200" lvl="0" indent="-342900" algn="l" rtl="0">
              <a:lnSpc>
                <a:spcPct val="150000"/>
              </a:lnSpc>
              <a:spcBef>
                <a:spcPts val="500"/>
              </a:spcBef>
              <a:spcAft>
                <a:spcPts val="0"/>
              </a:spcAft>
              <a:buClr>
                <a:srgbClr val="666666"/>
              </a:buClr>
              <a:buSzPts val="1800"/>
              <a:buChar char="●"/>
            </a:pPr>
            <a:r>
              <a:rPr lang="en-GB" dirty="0">
                <a:solidFill>
                  <a:srgbClr val="666666"/>
                </a:solidFill>
                <a:highlight>
                  <a:srgbClr val="FFFFFF"/>
                </a:highlight>
              </a:rPr>
              <a:t>AES met all security, cost and implementation criteria and it was accepted by the US government to protect classified information.</a:t>
            </a:r>
            <a:endParaRPr dirty="0">
              <a:solidFill>
                <a:srgbClr val="666666"/>
              </a:solidFill>
              <a:highlight>
                <a:srgbClr val="FFFFFF"/>
              </a:highlight>
            </a:endParaRPr>
          </a:p>
          <a:p>
            <a:pPr marL="0" lvl="0" indent="0" algn="l" rtl="0">
              <a:spcBef>
                <a:spcPts val="5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GB" dirty="0"/>
              <a:t>Why AES is so popular? </a:t>
            </a:r>
            <a:r>
              <a:rPr lang="en-GB" dirty="0" smtClean="0"/>
              <a:t>(2/</a:t>
            </a:r>
            <a:r>
              <a:rPr lang="en-GB" dirty="0"/>
              <a:t>2)</a:t>
            </a:r>
            <a:endParaRPr dirty="0"/>
          </a:p>
        </p:txBody>
      </p:sp>
      <p:sp>
        <p:nvSpPr>
          <p:cNvPr id="132" name="Google Shape;132;p21"/>
          <p:cNvSpPr txBox="1">
            <a:spLocks noGrp="1"/>
          </p:cNvSpPr>
          <p:nvPr>
            <p:ph type="body" idx="1"/>
          </p:nvPr>
        </p:nvSpPr>
        <p:spPr>
          <a:xfrm>
            <a:off x="311700" y="1363931"/>
            <a:ext cx="8520600" cy="250944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666666"/>
              </a:buClr>
              <a:buSzPts val="1800"/>
              <a:buChar char="●"/>
            </a:pPr>
            <a:r>
              <a:rPr lang="en-GB" dirty="0">
                <a:solidFill>
                  <a:srgbClr val="666666"/>
                </a:solidFill>
              </a:rPr>
              <a:t>AES </a:t>
            </a:r>
            <a:r>
              <a:rPr lang="en-GB" dirty="0" smtClean="0">
                <a:solidFill>
                  <a:srgbClr val="666666"/>
                </a:solidFill>
              </a:rPr>
              <a:t>supports secret </a:t>
            </a:r>
            <a:r>
              <a:rPr lang="en-GB" dirty="0">
                <a:solidFill>
                  <a:srgbClr val="666666"/>
                </a:solidFill>
              </a:rPr>
              <a:t>keys of three lengths which are of 128, 192, 256 </a:t>
            </a:r>
            <a:r>
              <a:rPr lang="en-GB" dirty="0" smtClean="0">
                <a:solidFill>
                  <a:srgbClr val="666666"/>
                </a:solidFill>
              </a:rPr>
              <a:t>bits to encrypt and decrypt a data block of 128 bits.</a:t>
            </a:r>
            <a:endParaRPr dirty="0">
              <a:solidFill>
                <a:srgbClr val="666666"/>
              </a:solidFill>
            </a:endParaRPr>
          </a:p>
          <a:p>
            <a:pPr marL="457200" lvl="0" indent="-342900" algn="l" rtl="0">
              <a:lnSpc>
                <a:spcPct val="150000"/>
              </a:lnSpc>
              <a:spcBef>
                <a:spcPts val="0"/>
              </a:spcBef>
              <a:spcAft>
                <a:spcPts val="0"/>
              </a:spcAft>
              <a:buClr>
                <a:srgbClr val="666666"/>
              </a:buClr>
              <a:buSzPts val="1800"/>
              <a:buChar char="●"/>
            </a:pPr>
            <a:r>
              <a:rPr lang="en-GB" dirty="0">
                <a:solidFill>
                  <a:srgbClr val="666666"/>
                </a:solidFill>
              </a:rPr>
              <a:t>It is flexible and has implementation for software and hardware.</a:t>
            </a:r>
            <a:endParaRPr dirty="0">
              <a:solidFill>
                <a:srgbClr val="666666"/>
              </a:solidFill>
            </a:endParaRPr>
          </a:p>
          <a:p>
            <a:pPr marL="457200" lvl="0" indent="-342900" algn="l" rtl="0">
              <a:lnSpc>
                <a:spcPct val="150000"/>
              </a:lnSpc>
              <a:spcBef>
                <a:spcPts val="0"/>
              </a:spcBef>
              <a:spcAft>
                <a:spcPts val="0"/>
              </a:spcAft>
              <a:buClr>
                <a:srgbClr val="666666"/>
              </a:buClr>
              <a:buSzPts val="1800"/>
              <a:buChar char="●"/>
            </a:pPr>
            <a:r>
              <a:rPr lang="en-GB" dirty="0" smtClean="0">
                <a:solidFill>
                  <a:srgbClr val="666666"/>
                </a:solidFill>
              </a:rPr>
              <a:t>It </a:t>
            </a:r>
            <a:r>
              <a:rPr lang="en-GB" dirty="0">
                <a:solidFill>
                  <a:srgbClr val="666666"/>
                </a:solidFill>
              </a:rPr>
              <a:t>doesn’t have any copyright so it can be easily used globally</a:t>
            </a:r>
            <a:r>
              <a:rPr lang="en-GB" dirty="0" smtClean="0">
                <a:solidFill>
                  <a:srgbClr val="666666"/>
                </a:solidFill>
              </a:rPr>
              <a:t>.</a:t>
            </a:r>
          </a:p>
          <a:p>
            <a:pPr>
              <a:lnSpc>
                <a:spcPct val="150000"/>
              </a:lnSpc>
              <a:buClr>
                <a:srgbClr val="666666"/>
              </a:buClr>
            </a:pPr>
            <a:r>
              <a:rPr lang="en-GB" dirty="0" smtClean="0">
                <a:solidFill>
                  <a:srgbClr val="666666"/>
                </a:solidFill>
              </a:rPr>
              <a:t>Overall, this robust algorithm provides high </a:t>
            </a:r>
            <a:r>
              <a:rPr lang="en-GB" dirty="0">
                <a:solidFill>
                  <a:srgbClr val="666666"/>
                </a:solidFill>
              </a:rPr>
              <a:t>security and can prevent many attacks</a:t>
            </a:r>
            <a:r>
              <a:rPr lang="en-GB" dirty="0" smtClean="0">
                <a:solidFill>
                  <a:srgbClr val="666666"/>
                </a:solidFill>
              </a:rPr>
              <a:t>.</a:t>
            </a:r>
            <a:endParaRPr dirty="0">
              <a:solidFill>
                <a:srgbClr val="666666"/>
              </a:solidFill>
            </a:endParaRPr>
          </a:p>
          <a:p>
            <a:pPr marL="0" lvl="0" indent="0" algn="l" rtl="0">
              <a:spcBef>
                <a:spcPts val="16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Design Considerations </a:t>
            </a:r>
            <a:r>
              <a:rPr lang="en-GB" dirty="0"/>
              <a:t>of </a:t>
            </a:r>
            <a:r>
              <a:rPr lang="en-GB" dirty="0" smtClean="0"/>
              <a:t>AES (1/2)</a:t>
            </a:r>
            <a:endParaRPr dirty="0"/>
          </a:p>
        </p:txBody>
      </p:sp>
      <p:sp>
        <p:nvSpPr>
          <p:cNvPr id="150" name="Google Shape;150;p24"/>
          <p:cNvSpPr txBox="1">
            <a:spLocks noGrp="1"/>
          </p:cNvSpPr>
          <p:nvPr>
            <p:ph type="body" idx="1"/>
          </p:nvPr>
        </p:nvSpPr>
        <p:spPr>
          <a:xfrm>
            <a:off x="301205" y="1417999"/>
            <a:ext cx="8520600" cy="2455371"/>
          </a:xfrm>
          <a:prstGeom prst="rect">
            <a:avLst/>
          </a:prstGeom>
        </p:spPr>
        <p:txBody>
          <a:bodyPr spcFirstLastPara="1" wrap="square" lIns="91425" tIns="91425" rIns="91425" bIns="91425" anchor="t" anchorCtr="0">
            <a:noAutofit/>
          </a:bodyPr>
          <a:lstStyle/>
          <a:p>
            <a:pPr marL="457200" marR="25400" lvl="0" indent="-323850" algn="just" rtl="0">
              <a:lnSpc>
                <a:spcPct val="150000"/>
              </a:lnSpc>
              <a:spcBef>
                <a:spcPts val="600"/>
              </a:spcBef>
              <a:spcAft>
                <a:spcPts val="0"/>
              </a:spcAft>
              <a:buClr>
                <a:srgbClr val="666666"/>
              </a:buClr>
              <a:buSzPts val="1500"/>
              <a:buChar char="●"/>
            </a:pPr>
            <a:r>
              <a:rPr lang="en-GB" sz="1500" b="1" dirty="0">
                <a:solidFill>
                  <a:srgbClr val="666666"/>
                </a:solidFill>
              </a:rPr>
              <a:t>AES</a:t>
            </a:r>
            <a:r>
              <a:rPr lang="en-GB" sz="1500" dirty="0">
                <a:solidFill>
                  <a:srgbClr val="666666"/>
                </a:solidFill>
              </a:rPr>
              <a:t> is based on ‘substitution–permutation network’. It comprises a series of linked operations, some of which involve replacing inputs by specific outputs (substitutions) and others involve shuffling bits around (permutations).</a:t>
            </a:r>
            <a:endParaRPr sz="1500" dirty="0">
              <a:solidFill>
                <a:srgbClr val="666666"/>
              </a:solidFill>
            </a:endParaRPr>
          </a:p>
          <a:p>
            <a:pPr marL="457200" marR="25400" lvl="0" indent="-323850" algn="just" rtl="0">
              <a:lnSpc>
                <a:spcPct val="150000"/>
              </a:lnSpc>
              <a:spcBef>
                <a:spcPts val="0"/>
              </a:spcBef>
              <a:spcAft>
                <a:spcPts val="0"/>
              </a:spcAft>
              <a:buClr>
                <a:srgbClr val="666666"/>
              </a:buClr>
              <a:buSzPts val="1500"/>
              <a:buChar char="●"/>
            </a:pPr>
            <a:r>
              <a:rPr lang="en-GB" sz="1500" dirty="0">
                <a:solidFill>
                  <a:srgbClr val="666666"/>
                </a:solidFill>
              </a:rPr>
              <a:t>Interestingly, AES performs all its computations on bytes rather than bits. Hence, AES treats the 128 bits of a plaintext block as 16 bytes. These 16 bytes are arranged in four columns and four rows for processing as a matrix</a:t>
            </a:r>
            <a:endParaRPr sz="1500" dirty="0">
              <a:solidFill>
                <a:srgbClr val="666666"/>
              </a:solidFill>
            </a:endParaRPr>
          </a:p>
          <a:p>
            <a:pPr marL="0" lvl="0" indent="0" algn="l" rtl="0">
              <a:spcBef>
                <a:spcPts val="500"/>
              </a:spcBef>
              <a:spcAft>
                <a:spcPts val="0"/>
              </a:spcAft>
              <a:buNone/>
            </a:pPr>
            <a:endParaRPr sz="1500" dirty="0">
              <a:solidFill>
                <a:srgbClr val="666666"/>
              </a:solidFill>
              <a:highlight>
                <a:srgbClr val="FFFFFF"/>
              </a:highlight>
            </a:endParaRPr>
          </a:p>
          <a:p>
            <a:pPr marL="0" lvl="0" indent="0" algn="l" rtl="0">
              <a:spcBef>
                <a:spcPts val="500"/>
              </a:spcBef>
              <a:spcAft>
                <a:spcPts val="1600"/>
              </a:spcAft>
              <a:buNone/>
            </a:pPr>
            <a:endParaRPr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Considerations of AES </a:t>
            </a:r>
            <a:r>
              <a:rPr lang="en-GB" dirty="0" smtClean="0"/>
              <a:t>(2/</a:t>
            </a:r>
            <a:r>
              <a:rPr lang="en-GB" dirty="0"/>
              <a:t>2)</a:t>
            </a:r>
            <a:endParaRPr lang="en-US" dirty="0"/>
          </a:p>
        </p:txBody>
      </p:sp>
      <p:sp>
        <p:nvSpPr>
          <p:cNvPr id="3" name="Text Placeholder 2"/>
          <p:cNvSpPr>
            <a:spLocks noGrp="1"/>
          </p:cNvSpPr>
          <p:nvPr>
            <p:ph type="body" idx="1"/>
          </p:nvPr>
        </p:nvSpPr>
        <p:spPr/>
        <p:txBody>
          <a:bodyPr/>
          <a:lstStyle/>
          <a:p>
            <a:pPr lvl="0">
              <a:lnSpc>
                <a:spcPct val="130000"/>
              </a:lnSpc>
            </a:pPr>
            <a:r>
              <a:rPr lang="en-GB" dirty="0">
                <a:solidFill>
                  <a:srgbClr val="666666"/>
                </a:solidFill>
                <a:highlight>
                  <a:srgbClr val="FFFFFF"/>
                </a:highlight>
              </a:rPr>
              <a:t>Unlike DES, the number of rounds in AES is variable and depends on the length of the key. AES uses 10 rounds for 128-bit keys, 12 rounds for 192-bit keys, and 14 rounds for 256-bit keys. Each of these rounds uses a different 128-bit round key, which is calculated from the original AES key</a:t>
            </a:r>
            <a:r>
              <a:rPr lang="en-GB" dirty="0" smtClean="0">
                <a:solidFill>
                  <a:srgbClr val="666666"/>
                </a:solidFill>
                <a:highlight>
                  <a:srgbClr val="FFFFFF"/>
                </a:highlight>
              </a:rPr>
              <a:t>.</a:t>
            </a:r>
          </a:p>
          <a:p>
            <a:pPr lvl="0">
              <a:lnSpc>
                <a:spcPct val="130000"/>
              </a:lnSpc>
            </a:pPr>
            <a:r>
              <a:rPr lang="en-GB" dirty="0" smtClean="0">
                <a:solidFill>
                  <a:srgbClr val="666666"/>
                </a:solidFill>
                <a:highlight>
                  <a:srgbClr val="FFFFFF"/>
                </a:highlight>
              </a:rPr>
              <a:t>Every key is expanded so that a separate sub-key (denoted as w[i,j], where </a:t>
            </a:r>
            <a:r>
              <a:rPr lang="en-GB" dirty="0" err="1" smtClean="0">
                <a:solidFill>
                  <a:srgbClr val="666666"/>
                </a:solidFill>
                <a:highlight>
                  <a:srgbClr val="FFFFFF"/>
                </a:highlight>
              </a:rPr>
              <a:t>i</a:t>
            </a:r>
            <a:r>
              <a:rPr lang="en-GB" dirty="0" smtClean="0">
                <a:solidFill>
                  <a:srgbClr val="666666"/>
                </a:solidFill>
                <a:highlight>
                  <a:srgbClr val="FFFFFF"/>
                </a:highlight>
              </a:rPr>
              <a:t> and j provide the byte range) could be utilized for every round.</a:t>
            </a:r>
            <a:endParaRPr lang="en-GB" dirty="0">
              <a:solidFill>
                <a:srgbClr val="666666"/>
              </a:solidFill>
              <a:highlight>
                <a:srgbClr val="FFFFFF"/>
              </a:highlight>
            </a:endParaRPr>
          </a:p>
          <a:p>
            <a:pPr>
              <a:lnSpc>
                <a:spcPct val="130000"/>
              </a:lnSpc>
            </a:pPr>
            <a:r>
              <a:rPr lang="en-US" dirty="0" smtClean="0"/>
              <a:t>It is clear from the above discussion that number of rounds depends on the key length.</a:t>
            </a:r>
            <a:endParaRPr lang="en-US" dirty="0"/>
          </a:p>
        </p:txBody>
      </p:sp>
    </p:spTree>
    <p:extLst>
      <p:ext uri="{BB962C8B-B14F-4D97-AF65-F5344CB8AC3E}">
        <p14:creationId xmlns:p14="http://schemas.microsoft.com/office/powerpoint/2010/main" val="27042895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state in AES</a:t>
            </a:r>
            <a:endParaRPr lang="en-US" dirty="0"/>
          </a:p>
        </p:txBody>
      </p:sp>
      <p:sp>
        <p:nvSpPr>
          <p:cNvPr id="3" name="Text Placeholder 2"/>
          <p:cNvSpPr>
            <a:spLocks noGrp="1"/>
          </p:cNvSpPr>
          <p:nvPr>
            <p:ph type="body" idx="1"/>
          </p:nvPr>
        </p:nvSpPr>
        <p:spPr/>
        <p:txBody>
          <a:bodyPr/>
          <a:lstStyle/>
          <a:p>
            <a:pPr algn="just">
              <a:lnSpc>
                <a:spcPct val="150000"/>
              </a:lnSpc>
            </a:pPr>
            <a:r>
              <a:rPr lang="en-US" dirty="0" smtClean="0"/>
              <a:t>The block of data to be encrypted is termed the state. In AES the state is a (4×4) matrix of bytes. The state paired with an encryption key of a certain length form the inputs for the AES algorithm. The AES is comprised of four different stages, which together represent a single round. Each stage performs some operations on the current state. The number of rounds varies with different implementations of AES. </a:t>
            </a:r>
            <a:endParaRPr lang="en-US" dirty="0"/>
          </a:p>
        </p:txBody>
      </p:sp>
    </p:spTree>
    <p:extLst>
      <p:ext uri="{BB962C8B-B14F-4D97-AF65-F5344CB8AC3E}">
        <p14:creationId xmlns:p14="http://schemas.microsoft.com/office/powerpoint/2010/main" val="8697682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3596871</TotalTime>
  <Words>2514</Words>
  <Application>Microsoft Macintosh PowerPoint</Application>
  <PresentationFormat>On-screen Show (16:9)</PresentationFormat>
  <Paragraphs>254</Paragraphs>
  <Slides>38</Slides>
  <Notes>29</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Geometric</vt:lpstr>
      <vt:lpstr>  Advanced Encryption Standard (AES)</vt:lpstr>
      <vt:lpstr>AGENDA</vt:lpstr>
      <vt:lpstr>Advanced Encryption Standard  The Algorithm was developed by Vincent Rijmen  and Joan Daemen. So this is also called RIJNDAEL.</vt:lpstr>
      <vt:lpstr>What is AES?</vt:lpstr>
      <vt:lpstr>Why AES is so popular? (1/2)</vt:lpstr>
      <vt:lpstr>Why AES is so popular? (2/2)</vt:lpstr>
      <vt:lpstr>Design Considerations of AES (1/2)</vt:lpstr>
      <vt:lpstr>Design Considerations of AES (2/2)</vt:lpstr>
      <vt:lpstr>What is state in AES</vt:lpstr>
      <vt:lpstr>How to construct state in AES?</vt:lpstr>
      <vt:lpstr>Example of a State with 128-bit Key Length</vt:lpstr>
      <vt:lpstr>Schematic Diagram of AES Structure</vt:lpstr>
      <vt:lpstr>Flowchart of AES Algorithm </vt:lpstr>
      <vt:lpstr>DETAILS OF ENCRYPTION PROCESS</vt:lpstr>
      <vt:lpstr>Encryption Process (1/3)</vt:lpstr>
      <vt:lpstr>Encryption Process (2/3)</vt:lpstr>
      <vt:lpstr>Encryption Process (3/3)</vt:lpstr>
      <vt:lpstr>DETAILS OF DECRYPTION PROCESS</vt:lpstr>
      <vt:lpstr>Decryption Process</vt:lpstr>
      <vt:lpstr>Overall Structure of AES Encryption &amp; Decryption</vt:lpstr>
      <vt:lpstr>DETAILED ANALYSIS OF THE STEPS OF AES</vt:lpstr>
      <vt:lpstr>Key Expansion (1/5)</vt:lpstr>
      <vt:lpstr>Key Expansion (2/5)</vt:lpstr>
      <vt:lpstr>An Example of Key Expansion (3/5)</vt:lpstr>
      <vt:lpstr>Example Continued (4/5)</vt:lpstr>
      <vt:lpstr>Key Expansion Briefing (5/5)</vt:lpstr>
      <vt:lpstr>Byte Substitution (1/2)</vt:lpstr>
      <vt:lpstr>Rjindael S-box used for Byte Substitution (2/2)</vt:lpstr>
      <vt:lpstr>Shift Rows (1/2)</vt:lpstr>
      <vt:lpstr>An Example of Shift Rows (2/2)</vt:lpstr>
      <vt:lpstr>Mix Columns (1/4)</vt:lpstr>
      <vt:lpstr>An Example of Mix Columns (2/4)</vt:lpstr>
      <vt:lpstr>Example of Mix Columns Continued (3/4)</vt:lpstr>
      <vt:lpstr>Example of Mix Columns Continued (4/4)</vt:lpstr>
      <vt:lpstr>Add Round Key</vt:lpstr>
      <vt:lpstr>Attacks on AES (1/2)</vt:lpstr>
      <vt:lpstr>Attacks on AES (2/2)</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Encryption Standard(AES)</dc:title>
  <cp:lastModifiedBy>apple</cp:lastModifiedBy>
  <cp:revision>81</cp:revision>
  <dcterms:modified xsi:type="dcterms:W3CDTF">2022-02-08T06:18:01Z</dcterms:modified>
</cp:coreProperties>
</file>